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3"/>
  </p:notesMasterIdLst>
  <p:sldIdLst>
    <p:sldId id="257" r:id="rId3"/>
    <p:sldId id="258" r:id="rId4"/>
    <p:sldId id="259" r:id="rId5"/>
    <p:sldId id="271" r:id="rId6"/>
    <p:sldId id="278" r:id="rId7"/>
    <p:sldId id="280" r:id="rId8"/>
    <p:sldId id="279" r:id="rId9"/>
    <p:sldId id="305" r:id="rId10"/>
    <p:sldId id="294" r:id="rId11"/>
    <p:sldId id="303" r:id="rId12"/>
    <p:sldId id="298" r:id="rId13"/>
    <p:sldId id="299" r:id="rId14"/>
    <p:sldId id="300" r:id="rId15"/>
    <p:sldId id="301" r:id="rId16"/>
    <p:sldId id="302" r:id="rId17"/>
    <p:sldId id="260" r:id="rId18"/>
    <p:sldId id="306" r:id="rId19"/>
    <p:sldId id="308" r:id="rId20"/>
    <p:sldId id="304" r:id="rId21"/>
    <p:sldId id="261" r:id="rId22"/>
    <p:sldId id="262" r:id="rId23"/>
    <p:sldId id="263" r:id="rId24"/>
    <p:sldId id="267" r:id="rId25"/>
    <p:sldId id="256" r:id="rId26"/>
    <p:sldId id="307" r:id="rId27"/>
    <p:sldId id="282" r:id="rId28"/>
    <p:sldId id="283" r:id="rId29"/>
    <p:sldId id="284" r:id="rId30"/>
    <p:sldId id="285" r:id="rId31"/>
    <p:sldId id="286" r:id="rId32"/>
    <p:sldId id="287" r:id="rId33"/>
    <p:sldId id="292" r:id="rId34"/>
    <p:sldId id="288" r:id="rId35"/>
    <p:sldId id="291" r:id="rId36"/>
    <p:sldId id="290" r:id="rId37"/>
    <p:sldId id="289" r:id="rId38"/>
    <p:sldId id="295" r:id="rId39"/>
    <p:sldId id="296" r:id="rId40"/>
    <p:sldId id="297" r:id="rId41"/>
    <p:sldId id="293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6600FF"/>
    <a:srgbClr val="008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1" autoAdjust="0"/>
    <p:restoredTop sz="88317" autoAdjust="0"/>
  </p:normalViewPr>
  <p:slideViewPr>
    <p:cSldViewPr snapToGrid="0" snapToObjects="1">
      <p:cViewPr varScale="1">
        <p:scale>
          <a:sx n="139" d="100"/>
          <a:sy n="139" d="100"/>
        </p:scale>
        <p:origin x="85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78981-D024-46B3-B3F5-CA38EDC348C1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F189D-40EE-47E7-A568-E9A4C8B00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73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F189D-40EE-47E7-A568-E9A4C8B005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58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way to look at reflective thinking is demonstrated by </a:t>
            </a:r>
            <a:r>
              <a:rPr lang="en-US" dirty="0" err="1"/>
              <a:t>Borton’s</a:t>
            </a:r>
            <a:r>
              <a:rPr lang="en-US" dirty="0"/>
              <a:t> Cue Questions.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4578-D316-4415-934E-418E22789A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77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4578-D316-4415-934E-418E22789AD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auk Valley Community College logo and Mission Statement. SVCC is dedicated to teaching and scholarship while engaging the community in lifelong learning, public service, and economic development. ">
            <a:extLst>
              <a:ext uri="{FF2B5EF4-FFF2-40B4-BE49-F238E27FC236}">
                <a16:creationId xmlns:a16="http://schemas.microsoft.com/office/drawing/2014/main" id="{FC53D233-4619-40A3-8771-B61536988F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077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9517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Lorem </a:t>
            </a:r>
            <a:r>
              <a:rPr lang="en-US" dirty="0" err="1"/>
              <a:t>Ipusum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5153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78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4D9102-529A-B64C-8598-F566C2F57CC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838079-E3BD-5742-B839-43B1D8D84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3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4D9102-529A-B64C-8598-F566C2F57CC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838079-E3BD-5742-B839-43B1D8D84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68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14B88-AEF7-4D30-ADCC-203169DA8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388C1-6D2B-486C-9F14-FBFDC7741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11233-AD22-4E20-BED5-5BE3C8412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2C8D-EB0B-4659-B42E-328C2325471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98E36-017E-4B27-A0F3-8FD601056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42483-DE36-4253-AA64-DA1807EFD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9F2A-3507-4267-8B97-2BB01D82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27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B925-F0BB-4F63-B1B4-61C92238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D0CFF-3B65-4627-86BF-4B67FAF58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E37ED-D1DC-4BE0-9122-13C4C34BB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2C8D-EB0B-4659-B42E-328C2325471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9CB29-3AE9-4F31-97EA-6C6F372C0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C05BD-C1C0-48CA-900B-6FCAF6F0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9F2A-3507-4267-8B97-2BB01D82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8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EB478-2B9B-48E2-BC59-DBA5B8F7F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5CC63-C4C0-431D-87A4-98DAB2287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7AEEF-105A-4751-BC40-B37C371C5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2C8D-EB0B-4659-B42E-328C2325471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9DA2E-70A1-411F-A1E0-9FB7A94CE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1F4AE-3AD5-43C8-B0B0-0392CC999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9F2A-3507-4267-8B97-2BB01D82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28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27EF9-9A37-4300-A757-5CC927362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CDF9F-8E4D-4E9B-B438-2DEE8B050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E7A1A5-7065-4875-B2CD-882E3ED5D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997BD-3508-4DA0-BE7C-DEEC7A8C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2C8D-EB0B-4659-B42E-328C2325471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FE7F6-A4B4-4CEE-ADA8-C2A0AAE47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D18C9-18AC-4DA2-ACF2-4AC94154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9F2A-3507-4267-8B97-2BB01D82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71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B188-8B41-4B18-ACB4-5CB051F8E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E775E-614F-4BF7-9D53-168DD63A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CAA59-2BA5-4B71-A6B3-7AB86FC75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3C015A-AED1-497A-8823-F88C8A64B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2ECFFC-6B57-4154-A1EB-21988F098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63AEFF-B82F-40DA-80F7-9F843FBBD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2C8D-EB0B-4659-B42E-328C2325471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3CC012-257A-4653-9AA6-06491F0B2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12A897-B3A6-4F3D-9CD1-B61E8250A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9F2A-3507-4267-8B97-2BB01D82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75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ADA32-DBE2-4B22-A0D3-6B02CEED6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6C6522-F85E-4E7B-9CE6-8A77B1224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2C8D-EB0B-4659-B42E-328C2325471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486E5F-ACE0-4C27-BDD6-B537816E9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31C867-5A08-4176-B9F6-444E745E1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9F2A-3507-4267-8B97-2BB01D82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26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33D65B-34AD-4C01-A28C-E3FEB2308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2C8D-EB0B-4659-B42E-328C2325471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116FB-F85A-4F23-9375-D523F7234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39627-F889-4296-8D3E-709FB89EE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9F2A-3507-4267-8B97-2BB01D82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07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0F60-C3F9-4826-9A80-B97D9FAD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7C781-98EA-4C5C-956F-41DA4C7A9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1C6603-D242-4B20-B79C-E1E3BB76E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8B555-D883-4701-869F-413EB855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2C8D-EB0B-4659-B42E-328C2325471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C7DD6-3864-477A-83E5-AF481A1C2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5EBA8-19B5-4BAB-91EB-72AE7E2CC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9F2A-3507-4267-8B97-2BB01D82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2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4D9102-529A-B64C-8598-F566C2F57CC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838079-E3BD-5742-B839-43B1D8D84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63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B4103-17EB-4B83-8D1A-B91B4C8EA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0C603E-8A22-4759-A40F-0BC582098F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A0893-7C61-4E5A-971F-2FAB83A0D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F4404-F71C-411B-9EBC-CB4492DB9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2C8D-EB0B-4659-B42E-328C2325471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B084B-341F-4610-8606-832140FF2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86FB0-8D8C-44E4-BA73-C8A09A768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9F2A-3507-4267-8B97-2BB01D82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77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8F602-883C-42C1-9847-E02E611BD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87C27-66B3-460E-B995-088D7E3BF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1BC5E-A6C3-4369-9078-6DCAA9860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2C8D-EB0B-4659-B42E-328C2325471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39D78-2E37-44A8-94D2-73A37EEA7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321F7-2116-4650-B7D1-B2F18DA6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9F2A-3507-4267-8B97-2BB01D82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95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15B354-1C28-43DA-9B20-C5E5B2EF0E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C7629-8615-432B-B295-64BFE1725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21C3A-5760-44CE-91ED-A5064DD63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2C8D-EB0B-4659-B42E-328C2325471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B04B9-3511-4DC5-9D71-93FF858F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5ABB6-4BCD-448A-BC85-09AA20C6C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9F2A-3507-4267-8B97-2BB01D82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1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4D9102-529A-B64C-8598-F566C2F57CC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838079-E3BD-5742-B839-43B1D8D84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3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4D9102-529A-B64C-8598-F566C2F57CC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838079-E3BD-5742-B839-43B1D8D84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2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4D9102-529A-B64C-8598-F566C2F57CC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838079-E3BD-5742-B839-43B1D8D84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48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4D9102-529A-B64C-8598-F566C2F57CC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838079-E3BD-5742-B839-43B1D8D84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9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4D9102-529A-B64C-8598-F566C2F57CC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838079-E3BD-5742-B839-43B1D8D84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4D9102-529A-B64C-8598-F566C2F57CC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838079-E3BD-5742-B839-43B1D8D84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9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4D9102-529A-B64C-8598-F566C2F57CC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838079-E3BD-5742-B839-43B1D8D84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7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6F1403-D55A-4696-9BDA-AAC7CDF36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6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5ADF57-91BA-46FF-AC4A-3098DE5D8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8D9CC-A675-48C4-8DC8-56810F409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D655E-66AB-4DCA-8A60-D94A3D843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F2C8D-EB0B-4659-B42E-328C2325471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662B9-53FC-4B22-8D69-D27AAA10E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763B3-FCF4-4CE1-AFC0-A732F7AF4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A9F2A-3507-4267-8B97-2BB01D82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6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369930526/ca47054ce1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vcc.simplesyllabus.com/en-US/syllabus-library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robin.l.fisch@svcc.edu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: Sauk Valley Community College. SVCC is dedicated to teaching and scholarship while engaging the community in lifelong learning, public service, and economic development.">
            <a:extLst>
              <a:ext uri="{FF2B5EF4-FFF2-40B4-BE49-F238E27FC236}">
                <a16:creationId xmlns:a16="http://schemas.microsoft.com/office/drawing/2014/main" id="{8476AA28-0560-9A47-8350-E7830AF12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2DEF97-973F-4580-95D2-0019D6B932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Introduction to Simple Syllabus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48916F8-12E4-4B1F-9F92-387BD32DEE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Create…Submit…Share</a:t>
            </a:r>
          </a:p>
        </p:txBody>
      </p:sp>
    </p:spTree>
    <p:extLst>
      <p:ext uri="{BB962C8B-B14F-4D97-AF65-F5344CB8AC3E}">
        <p14:creationId xmlns:p14="http://schemas.microsoft.com/office/powerpoint/2010/main" val="3664637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0F0CAF-76BC-44F0-91DF-8F312E2E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Your Profile, cont.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A3A2AD-954E-4AF6-8BA5-94910E211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30396"/>
            <a:ext cx="4040188" cy="639762"/>
          </a:xfrm>
        </p:spPr>
        <p:txBody>
          <a:bodyPr>
            <a:normAutofit/>
          </a:bodyPr>
          <a:lstStyle/>
          <a:p>
            <a:r>
              <a:rPr lang="en-US" dirty="0"/>
              <a:t>Fill out the following sections: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F3C17-B2F3-4B69-BBEA-656C254A2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263886"/>
            <a:ext cx="4040188" cy="439488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2000" dirty="0"/>
              <a:t>First name</a:t>
            </a:r>
          </a:p>
          <a:p>
            <a:pPr marL="0" indent="0">
              <a:spcBef>
                <a:spcPts val="0"/>
              </a:spcBef>
            </a:pPr>
            <a:r>
              <a:rPr lang="en-US" sz="2000" dirty="0"/>
              <a:t>Last name</a:t>
            </a:r>
          </a:p>
          <a:p>
            <a:pPr marL="0" indent="0">
              <a:spcBef>
                <a:spcPts val="0"/>
              </a:spcBef>
            </a:pPr>
            <a:r>
              <a:rPr lang="en-US" sz="2000" dirty="0"/>
              <a:t>Prefix</a:t>
            </a:r>
          </a:p>
          <a:p>
            <a:pPr marL="0" indent="0">
              <a:spcBef>
                <a:spcPts val="0"/>
              </a:spcBef>
            </a:pPr>
            <a:r>
              <a:rPr lang="en-US" sz="2000" dirty="0"/>
              <a:t>Suffix</a:t>
            </a:r>
          </a:p>
          <a:p>
            <a:pPr marL="0" indent="0">
              <a:spcBef>
                <a:spcPts val="0"/>
              </a:spcBef>
            </a:pPr>
            <a:r>
              <a:rPr lang="en-US" sz="2000" dirty="0"/>
              <a:t>Email address</a:t>
            </a:r>
          </a:p>
          <a:p>
            <a:pPr marL="0" indent="0">
              <a:spcBef>
                <a:spcPts val="0"/>
              </a:spcBef>
            </a:pPr>
            <a:r>
              <a:rPr lang="en-US" sz="2000" dirty="0"/>
              <a:t>Office Number (if applicable)</a:t>
            </a:r>
          </a:p>
          <a:p>
            <a:pPr marL="0" indent="0">
              <a:spcBef>
                <a:spcPts val="0"/>
              </a:spcBef>
            </a:pPr>
            <a:r>
              <a:rPr lang="en-US" sz="2000" dirty="0"/>
              <a:t>Office Telephone (if applicable)</a:t>
            </a:r>
          </a:p>
          <a:p>
            <a:pPr marL="0" indent="0">
              <a:spcBef>
                <a:spcPts val="0"/>
              </a:spcBef>
            </a:pPr>
            <a:r>
              <a:rPr lang="en-US" sz="2000" dirty="0"/>
              <a:t>Expectations of response to student email</a:t>
            </a:r>
          </a:p>
          <a:p>
            <a:pPr marL="0" indent="0">
              <a:spcBef>
                <a:spcPts val="0"/>
              </a:spcBef>
            </a:pPr>
            <a:r>
              <a:rPr lang="en-US" sz="2000" dirty="0"/>
              <a:t>Expectations of response time to grading assignments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5B1FF1-054A-4DED-9E62-AC4DC6D2C4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93151" y="1624124"/>
            <a:ext cx="4041775" cy="639762"/>
          </a:xfrm>
        </p:spPr>
        <p:txBody>
          <a:bodyPr>
            <a:normAutofit/>
          </a:bodyPr>
          <a:lstStyle/>
          <a:p>
            <a:r>
              <a:rPr lang="en-US" dirty="0"/>
              <a:t>Simple Syllabus Screenshot</a:t>
            </a:r>
          </a:p>
        </p:txBody>
      </p:sp>
      <p:pic>
        <p:nvPicPr>
          <p:cNvPr id="6" name="Content Placeholder 5" descr="Screenshot of profile area of Simple Syllabus. &#10;">
            <a:extLst>
              <a:ext uri="{FF2B5EF4-FFF2-40B4-BE49-F238E27FC236}">
                <a16:creationId xmlns:a16="http://schemas.microsoft.com/office/drawing/2014/main" id="{75042233-04AD-4180-823F-6E7519D866B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2678259"/>
            <a:ext cx="4041775" cy="2093821"/>
          </a:xfrm>
        </p:spPr>
      </p:pic>
    </p:spTree>
    <p:extLst>
      <p:ext uri="{BB962C8B-B14F-4D97-AF65-F5344CB8AC3E}">
        <p14:creationId xmlns:p14="http://schemas.microsoft.com/office/powerpoint/2010/main" val="4097725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0F0CAF-76BC-44F0-91DF-8F312E2E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Your Profile, cont. 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A3A2AD-954E-4AF6-8BA5-94910E211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31000"/>
            <a:ext cx="2588508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Leave this section blank: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F3C17-B2F3-4B69-BBEA-656C254A2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338537"/>
            <a:ext cx="2368502" cy="3986636"/>
          </a:xfrm>
        </p:spPr>
        <p:txBody>
          <a:bodyPr>
            <a:normAutofit fontScale="77500" lnSpcReduction="20000"/>
          </a:bodyPr>
          <a:lstStyle/>
          <a:p>
            <a:r>
              <a:rPr lang="en-US" sz="2300" dirty="0"/>
              <a:t>Office Hours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100" dirty="0"/>
              <a:t>Office hours will be added manually to the course syllabus. </a:t>
            </a:r>
            <a:br>
              <a:rPr lang="en-US" sz="2100" dirty="0"/>
            </a:br>
            <a:endParaRPr lang="en-US" sz="2100" dirty="0"/>
          </a:p>
          <a:p>
            <a:pPr lvl="1"/>
            <a:r>
              <a:rPr lang="en-US" sz="2100" dirty="0"/>
              <a:t>The manual option prevents a syllabus in production from overwriting office hours in a syllabus currently in use. </a:t>
            </a:r>
          </a:p>
          <a:p>
            <a:r>
              <a:rPr lang="en-US" sz="2300" dirty="0"/>
              <a:t>There is no need to update your password.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spcBef>
                <a:spcPts val="0"/>
              </a:spcBef>
            </a:pPr>
            <a:endParaRPr lang="en-US" sz="20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5B1FF1-054A-4DED-9E62-AC4DC6D2C4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180610" y="1850633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Simple Syllabus Profile: Office Hours</a:t>
            </a:r>
          </a:p>
        </p:txBody>
      </p:sp>
      <p:pic>
        <p:nvPicPr>
          <p:cNvPr id="6" name="Content Placeholder 5" descr="Screenshot of the office hours section of the Simple Syllabus user profile.">
            <a:extLst>
              <a:ext uri="{FF2B5EF4-FFF2-40B4-BE49-F238E27FC236}">
                <a16:creationId xmlns:a16="http://schemas.microsoft.com/office/drawing/2014/main" id="{95A13E7D-4770-4542-9D0C-70F9EF26974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260867" y="2891027"/>
            <a:ext cx="5810497" cy="1550344"/>
          </a:xfrm>
        </p:spPr>
      </p:pic>
    </p:spTree>
    <p:extLst>
      <p:ext uri="{BB962C8B-B14F-4D97-AF65-F5344CB8AC3E}">
        <p14:creationId xmlns:p14="http://schemas.microsoft.com/office/powerpoint/2010/main" val="2994689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0F0CAF-76BC-44F0-91DF-8F312E2E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Profile Items - Photo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F3C17-B2F3-4B69-BBEA-656C254A27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Upload a professional headshot to your profile.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Select </a:t>
            </a:r>
            <a:r>
              <a:rPr lang="en-US" sz="2000" b="1" dirty="0"/>
              <a:t>Upload Headshot </a:t>
            </a:r>
            <a:r>
              <a:rPr lang="en-US" sz="2000" dirty="0"/>
              <a:t>from the Profile form, as in image 1 at right.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Select a photo from files on your computer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Use the editing tools to center or resize the circle frame. See image 2.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Select </a:t>
            </a:r>
            <a:r>
              <a:rPr lang="en-US" sz="2000" b="1" dirty="0"/>
              <a:t>Confirm</a:t>
            </a:r>
            <a:r>
              <a:rPr lang="en-US" sz="2000" dirty="0"/>
              <a:t>. See image 2.</a:t>
            </a:r>
          </a:p>
          <a:p>
            <a:pPr marL="0" indent="0">
              <a:spcBef>
                <a:spcPts val="0"/>
              </a:spcBef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  <p:pic>
        <p:nvPicPr>
          <p:cNvPr id="12" name="Content Placeholder 11" descr="Screenshot of Upload headshot command in Simple Syllabus Profile.">
            <a:extLst>
              <a:ext uri="{FF2B5EF4-FFF2-40B4-BE49-F238E27FC236}">
                <a16:creationId xmlns:a16="http://schemas.microsoft.com/office/drawing/2014/main" id="{1ADF05A5-2166-4FC6-9F90-6DD033FBCF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98039" y="1619107"/>
            <a:ext cx="2401860" cy="1980871"/>
          </a:xfrm>
        </p:spPr>
      </p:pic>
      <p:pic>
        <p:nvPicPr>
          <p:cNvPr id="14" name="Picture 13" descr="Screenshot of photo being uploaded to Headshot area of Simple Syllabus Profile.">
            <a:extLst>
              <a:ext uri="{FF2B5EF4-FFF2-40B4-BE49-F238E27FC236}">
                <a16:creationId xmlns:a16="http://schemas.microsoft.com/office/drawing/2014/main" id="{87CF4E3A-4C22-4F20-881A-9B104A0E6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039" y="3948355"/>
            <a:ext cx="2683744" cy="23911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4F2AE43-9E51-4442-9116-DC65130F96F8}"/>
              </a:ext>
            </a:extLst>
          </p:cNvPr>
          <p:cNvSpPr txBox="1"/>
          <p:nvPr/>
        </p:nvSpPr>
        <p:spPr>
          <a:xfrm>
            <a:off x="5349912" y="1424513"/>
            <a:ext cx="1442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Image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66B947-D213-4990-B638-7D8C42234108}"/>
              </a:ext>
            </a:extLst>
          </p:cNvPr>
          <p:cNvSpPr txBox="1"/>
          <p:nvPr/>
        </p:nvSpPr>
        <p:spPr>
          <a:xfrm>
            <a:off x="5398039" y="3794466"/>
            <a:ext cx="1442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3022578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0F0CAF-76BC-44F0-91DF-8F312E2E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Optional Profile Items – Video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F3C17-B2F3-4B69-BBEA-656C254A2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Videos </a:t>
            </a:r>
            <a:r>
              <a:rPr lang="en-US" sz="2000" b="1" dirty="0"/>
              <a:t>must include </a:t>
            </a:r>
            <a:r>
              <a:rPr lang="en-US" sz="2000" dirty="0"/>
              <a:t>accurate, synchronized closed captions with punctuation and capitalization according to standard English grammar. 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Upload or embed a welcome video: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Select the </a:t>
            </a:r>
            <a:r>
              <a:rPr lang="en-US" sz="1600" b="1" dirty="0"/>
              <a:t>Insert Video </a:t>
            </a:r>
            <a:r>
              <a:rPr lang="en-US" sz="1600" dirty="0"/>
              <a:t>Icon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  <p:pic>
        <p:nvPicPr>
          <p:cNvPr id="6" name="Content Placeholder 5" descr="Screenshot of Simple Syllabus Insert video icon">
            <a:extLst>
              <a:ext uri="{FF2B5EF4-FFF2-40B4-BE49-F238E27FC236}">
                <a16:creationId xmlns:a16="http://schemas.microsoft.com/office/drawing/2014/main" id="{6F10A6D8-5FE4-4F82-BE0F-19AF60561B48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963218" y="3340696"/>
            <a:ext cx="7217563" cy="2525004"/>
          </a:xfrm>
        </p:spPr>
      </p:pic>
    </p:spTree>
    <p:extLst>
      <p:ext uri="{BB962C8B-B14F-4D97-AF65-F5344CB8AC3E}">
        <p14:creationId xmlns:p14="http://schemas.microsoft.com/office/powerpoint/2010/main" val="1008352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C7A93-1B25-406B-96F3-2D6567151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Insertion - Embed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2531A1-1A91-48E0-A51E-DEE896C339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Locate and copy the embed code for the video in Panopto or YouTube</a:t>
            </a:r>
          </a:p>
          <a:p>
            <a:r>
              <a:rPr lang="en-US" dirty="0"/>
              <a:t>Select the Embedded Code icon in Simple Syllabus.</a:t>
            </a:r>
          </a:p>
          <a:p>
            <a:r>
              <a:rPr lang="en-US" dirty="0"/>
              <a:t>Paste the embed code in the provided box. </a:t>
            </a:r>
          </a:p>
          <a:p>
            <a:r>
              <a:rPr lang="en-US" dirty="0"/>
              <a:t>Select Insert.</a:t>
            </a:r>
          </a:p>
        </p:txBody>
      </p:sp>
      <p:pic>
        <p:nvPicPr>
          <p:cNvPr id="7" name="Content Placeholder 6" descr="Screenshot of the three steps in embedding a video in your Panopto Profile. ">
            <a:extLst>
              <a:ext uri="{FF2B5EF4-FFF2-40B4-BE49-F238E27FC236}">
                <a16:creationId xmlns:a16="http://schemas.microsoft.com/office/drawing/2014/main" id="{3EF67E8C-447A-41FA-B72C-F8F3B23264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52876" y="1758329"/>
            <a:ext cx="4291701" cy="3618068"/>
          </a:xfrm>
        </p:spPr>
      </p:pic>
    </p:spTree>
    <p:extLst>
      <p:ext uri="{BB962C8B-B14F-4D97-AF65-F5344CB8AC3E}">
        <p14:creationId xmlns:p14="http://schemas.microsoft.com/office/powerpoint/2010/main" val="100431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C7A93-1B25-406B-96F3-2D6567151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Insertion - Upload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8410E-B460-4F53-9A16-0BFD21462A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upload a video, select the upload icon in Simple Syllabus.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Drag and drop the video to the provided box or click in the box and search your files to locate the video. </a:t>
            </a:r>
          </a:p>
          <a:p>
            <a:endParaRPr lang="en-US" dirty="0"/>
          </a:p>
        </p:txBody>
      </p:sp>
      <p:pic>
        <p:nvPicPr>
          <p:cNvPr id="7" name="Content Placeholder 6" descr="Screenshot of the video upload process in Simple Syllabus Profile. ">
            <a:extLst>
              <a:ext uri="{FF2B5EF4-FFF2-40B4-BE49-F238E27FC236}">
                <a16:creationId xmlns:a16="http://schemas.microsoft.com/office/drawing/2014/main" id="{7B3D40B9-7353-492C-BF96-58EC84671A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94572" y="2068450"/>
            <a:ext cx="3523477" cy="2721100"/>
          </a:xfrm>
        </p:spPr>
      </p:pic>
    </p:spTree>
    <p:extLst>
      <p:ext uri="{BB962C8B-B14F-4D97-AF65-F5344CB8AC3E}">
        <p14:creationId xmlns:p14="http://schemas.microsoft.com/office/powerpoint/2010/main" val="949370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Profile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8CD769-B7DC-4348-B65F-137A161AB3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you have completed your profile,</a:t>
            </a:r>
          </a:p>
          <a:p>
            <a:pPr marL="0" indent="0">
              <a:buNone/>
            </a:pPr>
            <a:r>
              <a:rPr lang="en-US" dirty="0"/>
              <a:t>Select </a:t>
            </a:r>
            <a:r>
              <a:rPr lang="en-US" b="1" dirty="0"/>
              <a:t>Save</a:t>
            </a:r>
            <a:r>
              <a:rPr lang="en-US" dirty="0"/>
              <a:t> at the bottom left of the screen. </a:t>
            </a:r>
          </a:p>
        </p:txBody>
      </p:sp>
      <p:pic>
        <p:nvPicPr>
          <p:cNvPr id="9" name="Content Placeholder 8" descr="Screenshot of the save button in Simple Syllabus Profile. &#10;">
            <a:extLst>
              <a:ext uri="{FF2B5EF4-FFF2-40B4-BE49-F238E27FC236}">
                <a16:creationId xmlns:a16="http://schemas.microsoft.com/office/drawing/2014/main" id="{2F1F3F63-ABA2-4358-AF8E-2DF2C77722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1572624"/>
            <a:ext cx="3864429" cy="3712752"/>
          </a:xfrm>
        </p:spPr>
      </p:pic>
    </p:spTree>
    <p:extLst>
      <p:ext uri="{BB962C8B-B14F-4D97-AF65-F5344CB8AC3E}">
        <p14:creationId xmlns:p14="http://schemas.microsoft.com/office/powerpoint/2010/main" val="2688274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2E5E9B-0349-400F-841F-F78FA5419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the Syllabus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4AA874-B93A-47BA-835F-C501C581C9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Section 2</a:t>
            </a:r>
          </a:p>
        </p:txBody>
      </p:sp>
    </p:spTree>
    <p:extLst>
      <p:ext uri="{BB962C8B-B14F-4D97-AF65-F5344CB8AC3E}">
        <p14:creationId xmlns:p14="http://schemas.microsoft.com/office/powerpoint/2010/main" val="3047820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E5EBB4-2DC8-4EB5-A3D4-2EE5F2A51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Video: Editing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F3FB82-4CFC-4C66-9EAD-751CCAD8B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View a demonstration of the editing features in Simple Syllabus.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2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1: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9A247-8A57-4BBE-94E2-1531AC714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16145" cy="4697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Header includes:</a:t>
            </a:r>
          </a:p>
          <a:p>
            <a:r>
              <a:rPr lang="en-US" dirty="0"/>
              <a:t>SVCC logo</a:t>
            </a:r>
          </a:p>
          <a:p>
            <a:r>
              <a:rPr lang="en-US" dirty="0"/>
              <a:t>SVCC address</a:t>
            </a:r>
          </a:p>
          <a:p>
            <a:r>
              <a:rPr lang="en-US" dirty="0"/>
              <a:t>Course number and section</a:t>
            </a:r>
          </a:p>
          <a:p>
            <a:r>
              <a:rPr lang="en-US" dirty="0"/>
              <a:t>Course name</a:t>
            </a:r>
          </a:p>
          <a:p>
            <a:r>
              <a:rPr lang="en-US" dirty="0"/>
              <a:t>Semester designation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All Header items will autofill and require no editing. </a:t>
            </a:r>
          </a:p>
        </p:txBody>
      </p:sp>
      <p:pic>
        <p:nvPicPr>
          <p:cNvPr id="6" name="Content Placeholder 5" descr="Screenshot of Simple Syllabus header. &#10;">
            <a:extLst>
              <a:ext uri="{FF2B5EF4-FFF2-40B4-BE49-F238E27FC236}">
                <a16:creationId xmlns:a16="http://schemas.microsoft.com/office/drawing/2014/main" id="{7D26A945-D70F-4B64-9D6D-AD72AE10B7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73345" y="2173493"/>
            <a:ext cx="4373536" cy="1670891"/>
          </a:xfrm>
        </p:spPr>
      </p:pic>
    </p:spTree>
    <p:extLst>
      <p:ext uri="{BB962C8B-B14F-4D97-AF65-F5344CB8AC3E}">
        <p14:creationId xmlns:p14="http://schemas.microsoft.com/office/powerpoint/2010/main" val="1834241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29C07A-A986-41FD-A1AE-223E74395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DD6B42-2B0D-4F87-B087-BC1D944B6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After completing this training, you will be able to:</a:t>
            </a:r>
          </a:p>
          <a:p>
            <a:r>
              <a:rPr lang="en-US" dirty="0"/>
              <a:t>Utilize </a:t>
            </a:r>
            <a:r>
              <a:rPr lang="en-US" b="1" dirty="0"/>
              <a:t>Simple Syllabus </a:t>
            </a:r>
            <a:r>
              <a:rPr lang="en-US" dirty="0"/>
              <a:t>to create a course syllabus using the SVCC Template</a:t>
            </a:r>
          </a:p>
          <a:p>
            <a:r>
              <a:rPr lang="en-US" dirty="0"/>
              <a:t>Send an edited syllabus for approval</a:t>
            </a:r>
          </a:p>
          <a:p>
            <a:r>
              <a:rPr lang="en-US" dirty="0"/>
              <a:t>Share the completed syllabus with students</a:t>
            </a:r>
          </a:p>
        </p:txBody>
      </p:sp>
    </p:spTree>
    <p:extLst>
      <p:ext uri="{BB962C8B-B14F-4D97-AF65-F5344CB8AC3E}">
        <p14:creationId xmlns:p14="http://schemas.microsoft.com/office/powerpoint/2010/main" val="783372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2: Course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DC697-A778-4DE7-9D95-61BA78A67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49329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Course information includes:</a:t>
            </a:r>
          </a:p>
          <a:p>
            <a:r>
              <a:rPr lang="en-US" dirty="0"/>
              <a:t>Class meeting location and times</a:t>
            </a:r>
          </a:p>
          <a:p>
            <a:r>
              <a:rPr lang="en-US" dirty="0"/>
              <a:t>Course delivery method</a:t>
            </a:r>
          </a:p>
          <a:p>
            <a:r>
              <a:rPr lang="en-US" dirty="0"/>
              <a:t>Number of Credit hours</a:t>
            </a:r>
          </a:p>
          <a:p>
            <a:r>
              <a:rPr lang="en-US" dirty="0"/>
              <a:t>ELA Requirement</a:t>
            </a:r>
          </a:p>
          <a:p>
            <a:pPr marL="0" indent="0" algn="ctr">
              <a:buNone/>
            </a:pPr>
            <a:r>
              <a:rPr lang="en-US" dirty="0"/>
              <a:t>Course information will autofill and no editing is required. </a:t>
            </a:r>
          </a:p>
        </p:txBody>
      </p:sp>
      <p:pic>
        <p:nvPicPr>
          <p:cNvPr id="7" name="Content Placeholder 6" descr="Screenshot of Simple Syllabus Course Information">
            <a:extLst>
              <a:ext uri="{FF2B5EF4-FFF2-40B4-BE49-F238E27FC236}">
                <a16:creationId xmlns:a16="http://schemas.microsoft.com/office/drawing/2014/main" id="{6635C1C1-385C-492C-82FB-4C71425149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1318" y="2416975"/>
            <a:ext cx="4428888" cy="2408152"/>
          </a:xfrm>
        </p:spPr>
      </p:pic>
    </p:spTree>
    <p:extLst>
      <p:ext uri="{BB962C8B-B14F-4D97-AF65-F5344CB8AC3E}">
        <p14:creationId xmlns:p14="http://schemas.microsoft.com/office/powerpoint/2010/main" val="2673126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3: Instructor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0E7CA-F07D-40DB-A6DB-5B95F27ABD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Instructor information provided in your </a:t>
            </a:r>
            <a:r>
              <a:rPr lang="en-US" b="1" dirty="0"/>
              <a:t>Simple Syllabus Profile</a:t>
            </a:r>
            <a:r>
              <a:rPr lang="en-US" dirty="0"/>
              <a:t> will autofill.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Select the red edit pencil to add office hour information.</a:t>
            </a:r>
          </a:p>
        </p:txBody>
      </p:sp>
      <p:pic>
        <p:nvPicPr>
          <p:cNvPr id="7" name="Content Placeholder 6" descr="Screenshot of Simple Syllabus Instructor Information">
            <a:extLst>
              <a:ext uri="{FF2B5EF4-FFF2-40B4-BE49-F238E27FC236}">
                <a16:creationId xmlns:a16="http://schemas.microsoft.com/office/drawing/2014/main" id="{F3B0ABAD-37D7-4AE8-B729-547EB67A8B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93916" y="2880199"/>
            <a:ext cx="3947168" cy="1965964"/>
          </a:xfrm>
        </p:spPr>
      </p:pic>
    </p:spTree>
    <p:extLst>
      <p:ext uri="{BB962C8B-B14F-4D97-AF65-F5344CB8AC3E}">
        <p14:creationId xmlns:p14="http://schemas.microsoft.com/office/powerpoint/2010/main" val="3975405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Sections 4 - 6: Class Materials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A451B-FDD1-4E54-9C7F-7BA78CED4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Add Required materials, Recommended materials, and Optional materials:</a:t>
            </a:r>
          </a:p>
          <a:p>
            <a:r>
              <a:rPr lang="en-US" dirty="0"/>
              <a:t>Enter the title or </a:t>
            </a:r>
            <a:r>
              <a:rPr lang="en-US" dirty="0" err="1"/>
              <a:t>isbn</a:t>
            </a:r>
            <a:r>
              <a:rPr lang="en-US" dirty="0"/>
              <a:t> of the textbook in the search bar; scroll to find the correct item and click to add to syllabus. </a:t>
            </a:r>
          </a:p>
          <a:p>
            <a:r>
              <a:rPr lang="en-US" dirty="0"/>
              <a:t>For additional materials, enter the name of the item in the Title field. </a:t>
            </a:r>
          </a:p>
          <a:p>
            <a:r>
              <a:rPr lang="en-US" dirty="0"/>
              <a:t>Blank fields will not display to students.</a:t>
            </a:r>
          </a:p>
        </p:txBody>
      </p:sp>
    </p:spTree>
    <p:extLst>
      <p:ext uri="{BB962C8B-B14F-4D97-AF65-F5344CB8AC3E}">
        <p14:creationId xmlns:p14="http://schemas.microsoft.com/office/powerpoint/2010/main" val="4197330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 7 - 9: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CCB00-1110-4D27-9662-0CD44FB32C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template provides formatted tables for the following: </a:t>
            </a:r>
          </a:p>
          <a:p>
            <a:r>
              <a:rPr lang="en-US" dirty="0"/>
              <a:t>Grading Methods and Evaluation</a:t>
            </a:r>
          </a:p>
          <a:p>
            <a:r>
              <a:rPr lang="en-US" dirty="0"/>
              <a:t>Grading Scale</a:t>
            </a:r>
          </a:p>
          <a:p>
            <a:r>
              <a:rPr lang="en-US" dirty="0"/>
              <a:t>Weekly/Daily Topical Schedule</a:t>
            </a:r>
          </a:p>
        </p:txBody>
      </p:sp>
      <p:pic>
        <p:nvPicPr>
          <p:cNvPr id="7" name="Content Placeholder 6" descr="Screenshot of Simple Syllabus Grading Methods and Evaluation table. ">
            <a:extLst>
              <a:ext uri="{FF2B5EF4-FFF2-40B4-BE49-F238E27FC236}">
                <a16:creationId xmlns:a16="http://schemas.microsoft.com/office/drawing/2014/main" id="{4CCDFF13-6DD3-43E5-AFCD-F0B7AA1EBD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08101" y="1600200"/>
            <a:ext cx="3685039" cy="1801372"/>
          </a:xfrm>
        </p:spPr>
      </p:pic>
      <p:pic>
        <p:nvPicPr>
          <p:cNvPr id="9" name="Picture 8" descr="Screenshot of Simple Syllabus Grading Scale table. ">
            <a:extLst>
              <a:ext uri="{FF2B5EF4-FFF2-40B4-BE49-F238E27FC236}">
                <a16:creationId xmlns:a16="http://schemas.microsoft.com/office/drawing/2014/main" id="{E1985697-E553-4B05-9F2C-87391A0A1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637" y="3697841"/>
            <a:ext cx="3587503" cy="178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77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er: Sauk Valley Community College, SVCC.edu">
            <a:extLst>
              <a:ext uri="{FF2B5EF4-FFF2-40B4-BE49-F238E27FC236}">
                <a16:creationId xmlns:a16="http://schemas.microsoft.com/office/drawing/2014/main" id="{CFDC0D3B-019E-D344-B560-38E1A1E7B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628" y="0"/>
            <a:ext cx="9219627" cy="6914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2A0B6F-B5D8-42FB-A6F4-CE8F4D76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Syllabus Tables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1E7DC-3EC1-4E6A-B95C-12BE9B8030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Do not delete the table and attempt to substitute a table from MS Word or other software. It has been formatted to meet accessibility needs and conform to the SVCC template.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okay to copy and paste from another document to add data to individual cells. </a:t>
            </a:r>
          </a:p>
        </p:txBody>
      </p:sp>
      <p:pic>
        <p:nvPicPr>
          <p:cNvPr id="14" name="Content Placeholder 13" descr="Screenshot of Simple Syllabus Weekly/Daily Topical Schedule">
            <a:extLst>
              <a:ext uri="{FF2B5EF4-FFF2-40B4-BE49-F238E27FC236}">
                <a16:creationId xmlns:a16="http://schemas.microsoft.com/office/drawing/2014/main" id="{CAAD537F-8C65-4702-A316-B53B8FBBBE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2279237"/>
            <a:ext cx="4348162" cy="3159036"/>
          </a:xfrm>
        </p:spPr>
      </p:pic>
    </p:spTree>
    <p:extLst>
      <p:ext uri="{BB962C8B-B14F-4D97-AF65-F5344CB8AC3E}">
        <p14:creationId xmlns:p14="http://schemas.microsoft.com/office/powerpoint/2010/main" val="1633323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33EBF-0BC9-4E5C-A2A5-B675F6181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Formatting Tables in Simple 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52861-3F92-4D9C-80B4-D32A388DC2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Place the cursor in any table row or column to access table editing tools. </a:t>
            </a:r>
          </a:p>
          <a:p>
            <a:pPr marL="0" indent="0">
              <a:buNone/>
            </a:pPr>
            <a:r>
              <a:rPr lang="en-US" dirty="0"/>
              <a:t>Icons with a dropdown menu include a small arrow in the icon.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Select the Row icon to add or delete a row.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Select the  Column icon to add or delete a column.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Choose either the vertical or Horizontal align icon to align text.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If you accidentally delete the Header row, select the first icon to replace the Header row. The Header row is required.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Important: Do not merge or split table cells.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 descr="Screenshot of Simple Syllabus table tools.">
            <a:extLst>
              <a:ext uri="{FF2B5EF4-FFF2-40B4-BE49-F238E27FC236}">
                <a16:creationId xmlns:a16="http://schemas.microsoft.com/office/drawing/2014/main" id="{85F70FF8-9F4A-46C5-B6BC-63CCE6779C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131309"/>
            <a:ext cx="4443758" cy="2316322"/>
          </a:xfrm>
        </p:spPr>
      </p:pic>
    </p:spTree>
    <p:extLst>
      <p:ext uri="{BB962C8B-B14F-4D97-AF65-F5344CB8AC3E}">
        <p14:creationId xmlns:p14="http://schemas.microsoft.com/office/powerpoint/2010/main" val="3110944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er: Sauk Valley Community College, SVCC.edu">
            <a:extLst>
              <a:ext uri="{FF2B5EF4-FFF2-40B4-BE49-F238E27FC236}">
                <a16:creationId xmlns:a16="http://schemas.microsoft.com/office/drawing/2014/main" id="{CFDC0D3B-019E-D344-B560-38E1A1E7B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628" y="0"/>
            <a:ext cx="9219627" cy="6914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2A0B6F-B5D8-42FB-A6F4-CE8F4D76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10: Course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E3B86-6229-4812-BB3A-90B2F4FC8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objectives should be copied from the Course Outline word for word.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Copy and paste of the objectives from a Word document is possible, though some formatting will be necessary. </a:t>
            </a:r>
          </a:p>
        </p:txBody>
      </p:sp>
    </p:spTree>
    <p:extLst>
      <p:ext uri="{BB962C8B-B14F-4D97-AF65-F5344CB8AC3E}">
        <p14:creationId xmlns:p14="http://schemas.microsoft.com/office/powerpoint/2010/main" val="3814940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er: Sauk Valley Community College, SVCC.edu">
            <a:extLst>
              <a:ext uri="{FF2B5EF4-FFF2-40B4-BE49-F238E27FC236}">
                <a16:creationId xmlns:a16="http://schemas.microsoft.com/office/drawing/2014/main" id="{CFDC0D3B-019E-D344-B560-38E1A1E7B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628" y="0"/>
            <a:ext cx="9219627" cy="6914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2A0B6F-B5D8-42FB-A6F4-CE8F4D76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11: Instructor Attendance Policy </a:t>
            </a:r>
          </a:p>
        </p:txBody>
      </p:sp>
      <p:pic>
        <p:nvPicPr>
          <p:cNvPr id="5" name="Content Placeholder 4" descr="Screenshot of Simple Syllabus Instructor Attendance Policy text box. ">
            <a:extLst>
              <a:ext uri="{FF2B5EF4-FFF2-40B4-BE49-F238E27FC236}">
                <a16:creationId xmlns:a16="http://schemas.microsoft.com/office/drawing/2014/main" id="{08063779-5687-43DB-946B-9FF26DE848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46391" y="1781626"/>
            <a:ext cx="4249410" cy="2081555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BF47F7-C3AF-4E8B-8A34-8BB620E279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Instructors are provided a text box to enter specifics of the attendance policy for the class.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5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er: Sauk Valley Community College, SVCC.edu">
            <a:extLst>
              <a:ext uri="{FF2B5EF4-FFF2-40B4-BE49-F238E27FC236}">
                <a16:creationId xmlns:a16="http://schemas.microsoft.com/office/drawing/2014/main" id="{CFDC0D3B-019E-D344-B560-38E1A1E7B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628" y="0"/>
            <a:ext cx="9219627" cy="6914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2A0B6F-B5D8-42FB-A6F4-CE8F4D76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12: Instructor Make-up Policy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A452A-2F14-4190-9C99-E539A5F56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06656" cy="4525963"/>
          </a:xfrm>
        </p:spPr>
        <p:txBody>
          <a:bodyPr/>
          <a:lstStyle/>
          <a:p>
            <a:r>
              <a:rPr lang="en-US" dirty="0"/>
              <a:t>Instructors are provided a text box to enter specifics of the Make-up policy for the class. </a:t>
            </a:r>
          </a:p>
          <a:p>
            <a:endParaRPr lang="en-US" dirty="0"/>
          </a:p>
        </p:txBody>
      </p:sp>
      <p:pic>
        <p:nvPicPr>
          <p:cNvPr id="7" name="Content Placeholder 6" descr="Screenshot of Simple Syllabus Instructor Make-up text box. ">
            <a:extLst>
              <a:ext uri="{FF2B5EF4-FFF2-40B4-BE49-F238E27FC236}">
                <a16:creationId xmlns:a16="http://schemas.microsoft.com/office/drawing/2014/main" id="{A83153CF-4DF2-4461-8476-CF19CA8AF8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55242" y="2284947"/>
            <a:ext cx="4431558" cy="2318271"/>
          </a:xfrm>
        </p:spPr>
      </p:pic>
    </p:spTree>
    <p:extLst>
      <p:ext uri="{BB962C8B-B14F-4D97-AF65-F5344CB8AC3E}">
        <p14:creationId xmlns:p14="http://schemas.microsoft.com/office/powerpoint/2010/main" val="2950890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er: Sauk Valley Community College, SVCC.edu">
            <a:extLst>
              <a:ext uri="{FF2B5EF4-FFF2-40B4-BE49-F238E27FC236}">
                <a16:creationId xmlns:a16="http://schemas.microsoft.com/office/drawing/2014/main" id="{CFDC0D3B-019E-D344-B560-38E1A1E7B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628" y="0"/>
            <a:ext cx="9219627" cy="6914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2A0B6F-B5D8-42FB-A6F4-CE8F4D76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13: Additional Instructor Information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71ED0-853B-4519-9A73-0F674661CB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39161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Instructors are provided an additional block to add other pertinent information of their choice. </a:t>
            </a:r>
          </a:p>
        </p:txBody>
      </p:sp>
      <p:pic>
        <p:nvPicPr>
          <p:cNvPr id="7" name="Content Placeholder 6" descr="Screenshot of Simple Syllabus Additional Instructor Information text box. ">
            <a:extLst>
              <a:ext uri="{FF2B5EF4-FFF2-40B4-BE49-F238E27FC236}">
                <a16:creationId xmlns:a16="http://schemas.microsoft.com/office/drawing/2014/main" id="{A5E03EB3-B654-485E-A3F7-4CDE0D3539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72281" y="2090908"/>
            <a:ext cx="5495798" cy="2923690"/>
          </a:xfrm>
        </p:spPr>
      </p:pic>
    </p:spTree>
    <p:extLst>
      <p:ext uri="{BB962C8B-B14F-4D97-AF65-F5344CB8AC3E}">
        <p14:creationId xmlns:p14="http://schemas.microsoft.com/office/powerpoint/2010/main" val="3934823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C1B74A-4DB5-4CCC-9586-997E9AFCF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Simple Syllabus?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056E9F-6D42-4409-9E21-F776AA6A21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Section I</a:t>
            </a:r>
          </a:p>
        </p:txBody>
      </p:sp>
    </p:spTree>
    <p:extLst>
      <p:ext uri="{BB962C8B-B14F-4D97-AF65-F5344CB8AC3E}">
        <p14:creationId xmlns:p14="http://schemas.microsoft.com/office/powerpoint/2010/main" val="2815917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er: Sauk Valley Community College, SVCC.edu">
            <a:extLst>
              <a:ext uri="{FF2B5EF4-FFF2-40B4-BE49-F238E27FC236}">
                <a16:creationId xmlns:a16="http://schemas.microsoft.com/office/drawing/2014/main" id="{CFDC0D3B-019E-D344-B560-38E1A1E7B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628" y="0"/>
            <a:ext cx="9219627" cy="6914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2A0B6F-B5D8-42FB-A6F4-CE8F4D76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SVCC Institution-wide Policies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BF81B-C50D-4BA7-9B4F-55D9E9E7E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66644" cy="462184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SVCC’s Institutional policies are included in the template.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 editing is required. </a:t>
            </a:r>
          </a:p>
        </p:txBody>
      </p:sp>
      <p:pic>
        <p:nvPicPr>
          <p:cNvPr id="8" name="Content Placeholder 7" descr="Screenshot of Simple Syllabus SVCC Policies area. ">
            <a:extLst>
              <a:ext uri="{FF2B5EF4-FFF2-40B4-BE49-F238E27FC236}">
                <a16:creationId xmlns:a16="http://schemas.microsoft.com/office/drawing/2014/main" id="{762B14C2-6937-4420-9AC1-663E38A301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56672" y="1504232"/>
            <a:ext cx="4863958" cy="4479490"/>
          </a:xfrm>
        </p:spPr>
      </p:pic>
    </p:spTree>
    <p:extLst>
      <p:ext uri="{BB962C8B-B14F-4D97-AF65-F5344CB8AC3E}">
        <p14:creationId xmlns:p14="http://schemas.microsoft.com/office/powerpoint/2010/main" val="2262122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er: Sauk Valley Community College, SVCC.edu">
            <a:extLst>
              <a:ext uri="{FF2B5EF4-FFF2-40B4-BE49-F238E27FC236}">
                <a16:creationId xmlns:a16="http://schemas.microsoft.com/office/drawing/2014/main" id="{CFDC0D3B-019E-D344-B560-38E1A1E7B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628" y="0"/>
            <a:ext cx="9219627" cy="6914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2A0B6F-B5D8-42FB-A6F4-CE8F4D76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 Syllabus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EB5A7-CC57-4E06-97BF-048B6643C6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Scroll to the bottom of the page and select Submit when finished.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syllabus will be reviewed.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there are no issues, it will be approved.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edits are required, you will be notified via your SVCC email account. </a:t>
            </a:r>
          </a:p>
        </p:txBody>
      </p:sp>
      <p:pic>
        <p:nvPicPr>
          <p:cNvPr id="8" name="Content Placeholder 7" descr="Screenshot of Simple Syllabus Submit button. ">
            <a:extLst>
              <a:ext uri="{FF2B5EF4-FFF2-40B4-BE49-F238E27FC236}">
                <a16:creationId xmlns:a16="http://schemas.microsoft.com/office/drawing/2014/main" id="{E106EF7A-041A-49C0-9B08-E4A0943DAA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28628" y="1950536"/>
            <a:ext cx="3317850" cy="2829263"/>
          </a:xfrm>
        </p:spPr>
      </p:pic>
    </p:spTree>
    <p:extLst>
      <p:ext uri="{BB962C8B-B14F-4D97-AF65-F5344CB8AC3E}">
        <p14:creationId xmlns:p14="http://schemas.microsoft.com/office/powerpoint/2010/main" val="1472352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er: Sauk Valley Community College, SVCC.edu">
            <a:extLst>
              <a:ext uri="{FF2B5EF4-FFF2-40B4-BE49-F238E27FC236}">
                <a16:creationId xmlns:a16="http://schemas.microsoft.com/office/drawing/2014/main" id="{CFDC0D3B-019E-D344-B560-38E1A1E7B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628" y="0"/>
            <a:ext cx="9219627" cy="6914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2A0B6F-B5D8-42FB-A6F4-CE8F4D76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Options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C03AF-60A5-40D3-B5EF-C2B9237A7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Section 3</a:t>
            </a:r>
          </a:p>
        </p:txBody>
      </p:sp>
    </p:spTree>
    <p:extLst>
      <p:ext uri="{BB962C8B-B14F-4D97-AF65-F5344CB8AC3E}">
        <p14:creationId xmlns:p14="http://schemas.microsoft.com/office/powerpoint/2010/main" val="1742799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er: Sauk Valley Community College, SVCC.edu">
            <a:extLst>
              <a:ext uri="{FF2B5EF4-FFF2-40B4-BE49-F238E27FC236}">
                <a16:creationId xmlns:a16="http://schemas.microsoft.com/office/drawing/2014/main" id="{CFDC0D3B-019E-D344-B560-38E1A1E7B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628" y="0"/>
            <a:ext cx="9219627" cy="6914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2A0B6F-B5D8-42FB-A6F4-CE8F4D76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in Syllabus Library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E3B86-6229-4812-BB3A-90B2F4FC8F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Users are able to see all of their course syllabi in one location by navigating to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svcc.simplesyllabus.com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and selecting the </a:t>
            </a:r>
            <a:r>
              <a:rPr lang="en-US" b="1" dirty="0"/>
              <a:t>Syllabus Library</a:t>
            </a:r>
            <a:r>
              <a:rPr lang="en-US" dirty="0"/>
              <a:t> tab. </a:t>
            </a:r>
          </a:p>
        </p:txBody>
      </p:sp>
      <p:pic>
        <p:nvPicPr>
          <p:cNvPr id="7" name="Content Placeholder 6" descr="Screenshot of Simple Syllabus Syllabus Library link. ">
            <a:extLst>
              <a:ext uri="{FF2B5EF4-FFF2-40B4-BE49-F238E27FC236}">
                <a16:creationId xmlns:a16="http://schemas.microsoft.com/office/drawing/2014/main" id="{C3589E1F-3C0F-4057-9A84-D519757304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54658" y="2514567"/>
            <a:ext cx="3032327" cy="1259911"/>
          </a:xfrm>
        </p:spPr>
      </p:pic>
    </p:spTree>
    <p:extLst>
      <p:ext uri="{BB962C8B-B14F-4D97-AF65-F5344CB8AC3E}">
        <p14:creationId xmlns:p14="http://schemas.microsoft.com/office/powerpoint/2010/main" val="20509645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er: Sauk Valley Community College, SVCC.edu">
            <a:extLst>
              <a:ext uri="{FF2B5EF4-FFF2-40B4-BE49-F238E27FC236}">
                <a16:creationId xmlns:a16="http://schemas.microsoft.com/office/drawing/2014/main" id="{CFDC0D3B-019E-D344-B560-38E1A1E7B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628" y="0"/>
            <a:ext cx="9219627" cy="6914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2A0B6F-B5D8-42FB-A6F4-CE8F4D76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in Canvas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22669-E2E9-4A10-A10C-6E5381B4F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36635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Users are able to view a course syllabus in Canvas by choosing </a:t>
            </a:r>
            <a:r>
              <a:rPr lang="en-US" b="1" dirty="0"/>
              <a:t>Simple Syllabus</a:t>
            </a:r>
            <a:r>
              <a:rPr lang="en-US" dirty="0"/>
              <a:t> from the course Navigation Menu. </a:t>
            </a:r>
          </a:p>
        </p:txBody>
      </p:sp>
      <p:pic>
        <p:nvPicPr>
          <p:cNvPr id="8" name="Content Placeholder 7" descr="Screenshot of Simple Syllabus link in the Canvas navigation menu">
            <a:extLst>
              <a:ext uri="{FF2B5EF4-FFF2-40B4-BE49-F238E27FC236}">
                <a16:creationId xmlns:a16="http://schemas.microsoft.com/office/drawing/2014/main" id="{8D8A3352-3616-4DAA-8533-6BD74E90AB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57711" y="2121501"/>
            <a:ext cx="4219396" cy="2920044"/>
          </a:xfrm>
        </p:spPr>
      </p:pic>
    </p:spTree>
    <p:extLst>
      <p:ext uri="{BB962C8B-B14F-4D97-AF65-F5344CB8AC3E}">
        <p14:creationId xmlns:p14="http://schemas.microsoft.com/office/powerpoint/2010/main" val="20781940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er: Sauk Valley Community College, SVCC.edu">
            <a:extLst>
              <a:ext uri="{FF2B5EF4-FFF2-40B4-BE49-F238E27FC236}">
                <a16:creationId xmlns:a16="http://schemas.microsoft.com/office/drawing/2014/main" id="{CFDC0D3B-019E-D344-B560-38E1A1E7B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628" y="0"/>
            <a:ext cx="9219627" cy="6914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2A0B6F-B5D8-42FB-A6F4-CE8F4D76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via a link or embed code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FCCA5-ABC5-49CE-9E6E-CDB647FAA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3801" cy="46149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Instructors are able to copy a direct link or embed code for sharing the syllabus at:</a:t>
            </a:r>
          </a:p>
          <a:p>
            <a:pPr marL="0" indent="0">
              <a:buNone/>
            </a:pPr>
            <a:r>
              <a:rPr lang="en-US" dirty="0"/>
              <a:t>Svcc.simplesyllabus.com&gt;Syllabus Library</a:t>
            </a:r>
          </a:p>
        </p:txBody>
      </p:sp>
      <p:pic>
        <p:nvPicPr>
          <p:cNvPr id="8" name="Content Placeholder 7" descr="Screenshot of Simple Syllabus share link in the syllabus library at svcc.simplesyllabus.com">
            <a:extLst>
              <a:ext uri="{FF2B5EF4-FFF2-40B4-BE49-F238E27FC236}">
                <a16:creationId xmlns:a16="http://schemas.microsoft.com/office/drawing/2014/main" id="{0F2486B4-65B7-4B74-9677-FD5EA6CD5E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88069" y="1472639"/>
            <a:ext cx="3158861" cy="4413336"/>
          </a:xfrm>
        </p:spPr>
      </p:pic>
    </p:spTree>
    <p:extLst>
      <p:ext uri="{BB962C8B-B14F-4D97-AF65-F5344CB8AC3E}">
        <p14:creationId xmlns:p14="http://schemas.microsoft.com/office/powerpoint/2010/main" val="11680161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er: Sauk Valley Community College, SVCC.edu">
            <a:extLst>
              <a:ext uri="{FF2B5EF4-FFF2-40B4-BE49-F238E27FC236}">
                <a16:creationId xmlns:a16="http://schemas.microsoft.com/office/drawing/2014/main" id="{CFDC0D3B-019E-D344-B560-38E1A1E7B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628" y="0"/>
            <a:ext cx="9219627" cy="6914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2A0B6F-B5D8-42FB-A6F4-CE8F4D76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a PDF Copy for Duplication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2B2904-C57C-4DCC-8C9D-BD44C5C06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53543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Instructors are able to download and print a PDF version of the syllabus for duplication at:</a:t>
            </a:r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dirty="0"/>
              <a:t>Svcc.simplesyllabus.com&gt;</a:t>
            </a:r>
            <a:r>
              <a:rPr lang="en-US" dirty="0" err="1"/>
              <a:t>syllabuslibrary</a:t>
            </a:r>
            <a:endParaRPr lang="en-US" dirty="0"/>
          </a:p>
        </p:txBody>
      </p:sp>
      <p:pic>
        <p:nvPicPr>
          <p:cNvPr id="8" name="Content Placeholder 7" descr="Screenshot of Simple Syllabus Print button on a syllabus in the syllabus library at svcc.simplesyllabus.com.">
            <a:extLst>
              <a:ext uri="{FF2B5EF4-FFF2-40B4-BE49-F238E27FC236}">
                <a16:creationId xmlns:a16="http://schemas.microsoft.com/office/drawing/2014/main" id="{B5694142-14B1-4952-9CC9-99EB56D96D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85097" y="1368162"/>
            <a:ext cx="3295136" cy="4603731"/>
          </a:xfrm>
        </p:spPr>
      </p:pic>
    </p:spTree>
    <p:extLst>
      <p:ext uri="{BB962C8B-B14F-4D97-AF65-F5344CB8AC3E}">
        <p14:creationId xmlns:p14="http://schemas.microsoft.com/office/powerpoint/2010/main" val="38827292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er: Sauk Valley Community College, SVCC.edu">
            <a:extLst>
              <a:ext uri="{FF2B5EF4-FFF2-40B4-BE49-F238E27FC236}">
                <a16:creationId xmlns:a16="http://schemas.microsoft.com/office/drawing/2014/main" id="{CFDC0D3B-019E-D344-B560-38E1A1E7B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628" y="0"/>
            <a:ext cx="9219627" cy="6914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2A0B6F-B5D8-42FB-A6F4-CE8F4D76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Your Syllabus in Subsequent Semesters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436AA-3C4E-4A03-A226-1DA494F550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Section 4</a:t>
            </a:r>
          </a:p>
        </p:txBody>
      </p:sp>
    </p:spTree>
    <p:extLst>
      <p:ext uri="{BB962C8B-B14F-4D97-AF65-F5344CB8AC3E}">
        <p14:creationId xmlns:p14="http://schemas.microsoft.com/office/powerpoint/2010/main" val="28153407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er: Sauk Valley Community College, SVCC.edu">
            <a:extLst>
              <a:ext uri="{FF2B5EF4-FFF2-40B4-BE49-F238E27FC236}">
                <a16:creationId xmlns:a16="http://schemas.microsoft.com/office/drawing/2014/main" id="{CFDC0D3B-019E-D344-B560-38E1A1E7B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628" y="0"/>
            <a:ext cx="9219627" cy="6914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2A0B6F-B5D8-42FB-A6F4-CE8F4D76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Syllabus is Sweeter the Second Time Around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E3B86-6229-4812-BB3A-90B2F4FC8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In subsequent semesters, the most recent course syllabus will import automatically and should require significantly less time to edit.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577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er: Sauk Valley Community College, SVCC.edu">
            <a:extLst>
              <a:ext uri="{FF2B5EF4-FFF2-40B4-BE49-F238E27FC236}">
                <a16:creationId xmlns:a16="http://schemas.microsoft.com/office/drawing/2014/main" id="{CFDC0D3B-019E-D344-B560-38E1A1E7B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628" y="0"/>
            <a:ext cx="9219627" cy="6914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2A0B6F-B5D8-42FB-A6F4-CE8F4D76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Replace Syllabus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7270D8-CBB7-458A-9455-B03F47AD6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3477986"/>
            <a:ext cx="8178036" cy="211927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To replace the preloaded syllabus with a different syllabus, select the Term of the desired syllabus from the drop down menu or use the search bar to enter the name of the preferred syllabus.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Instructors will only be able </a:t>
            </a:r>
            <a:r>
              <a:rPr lang="en-US"/>
              <a:t>to view </a:t>
            </a:r>
            <a:r>
              <a:rPr lang="en-US" dirty="0"/>
              <a:t>their own past syllabi. </a:t>
            </a:r>
          </a:p>
        </p:txBody>
      </p:sp>
      <p:pic>
        <p:nvPicPr>
          <p:cNvPr id="8" name="Content Placeholder 7" descr="Screenshot of Simple Syllabus Replace syllabus area at the top of a Simple Syllabus. ">
            <a:extLst>
              <a:ext uri="{FF2B5EF4-FFF2-40B4-BE49-F238E27FC236}">
                <a16:creationId xmlns:a16="http://schemas.microsoft.com/office/drawing/2014/main" id="{F511389F-DC55-45E8-88F0-8EE78584F1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82796" y="1555142"/>
            <a:ext cx="6352410" cy="1564105"/>
          </a:xfrm>
        </p:spPr>
      </p:pic>
    </p:spTree>
    <p:extLst>
      <p:ext uri="{BB962C8B-B14F-4D97-AF65-F5344CB8AC3E}">
        <p14:creationId xmlns:p14="http://schemas.microsoft.com/office/powerpoint/2010/main" val="2219457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Institution-wide Syllabus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Simple Syllabus provides:</a:t>
            </a:r>
          </a:p>
          <a:p>
            <a:r>
              <a:rPr lang="en-US" dirty="0"/>
              <a:t>a standardized template for SVCC courses</a:t>
            </a:r>
          </a:p>
          <a:p>
            <a:r>
              <a:rPr lang="en-US" dirty="0"/>
              <a:t>pre-filled institutional policies and basic course information</a:t>
            </a:r>
          </a:p>
          <a:p>
            <a:r>
              <a:rPr lang="en-US" dirty="0"/>
              <a:t>a Streamlined syllabus approval process</a:t>
            </a:r>
          </a:p>
          <a:p>
            <a:r>
              <a:rPr lang="en-US" dirty="0"/>
              <a:t>A syllabus library where course syllabi can be viewed, shared, or downloaded as a pdf file</a:t>
            </a:r>
          </a:p>
          <a:p>
            <a:r>
              <a:rPr lang="en-US" dirty="0"/>
              <a:t>Integration within SVCC’s Canvas LMS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0908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er: Sauk Valley Community College, SVCC.edu">
            <a:extLst>
              <a:ext uri="{FF2B5EF4-FFF2-40B4-BE49-F238E27FC236}">
                <a16:creationId xmlns:a16="http://schemas.microsoft.com/office/drawing/2014/main" id="{CFDC0D3B-019E-D344-B560-38E1A1E7B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628" y="0"/>
            <a:ext cx="9219627" cy="6914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2A0B6F-B5D8-42FB-A6F4-CE8F4D76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E3B86-6229-4812-BB3A-90B2F4FC8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Thank you for viewing this training.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If you have questions, please direct them to: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Robin Fisch, SVCC Instructional Designer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robin.l.fisch@svcc.edu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815-8356318</a:t>
            </a:r>
          </a:p>
        </p:txBody>
      </p:sp>
    </p:spTree>
    <p:extLst>
      <p:ext uri="{BB962C8B-B14F-4D97-AF65-F5344CB8AC3E}">
        <p14:creationId xmlns:p14="http://schemas.microsoft.com/office/powerpoint/2010/main" val="2701870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Saves instructor time </a:t>
            </a:r>
          </a:p>
          <a:p>
            <a:r>
              <a:rPr lang="en-US" dirty="0"/>
              <a:t>Archives syllabi from previous semester</a:t>
            </a:r>
          </a:p>
          <a:p>
            <a:r>
              <a:rPr lang="en-US" dirty="0"/>
              <a:t>Consistent formatting helps students find information quickly</a:t>
            </a:r>
          </a:p>
          <a:p>
            <a:r>
              <a:rPr lang="en-US" dirty="0"/>
              <a:t>HTML versions are accessible to students with disabilities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C1B74A-4DB5-4CCC-9586-997E9AFCF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a Syllabus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056E9F-6D42-4409-9E21-F776AA6A21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Section II</a:t>
            </a:r>
          </a:p>
        </p:txBody>
      </p:sp>
    </p:spTree>
    <p:extLst>
      <p:ext uri="{BB962C8B-B14F-4D97-AF65-F5344CB8AC3E}">
        <p14:creationId xmlns:p14="http://schemas.microsoft.com/office/powerpoint/2010/main" val="2136826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0F0CAF-76BC-44F0-91DF-8F312E2E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Ways to Locate a Syllabus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A3A2AD-954E-4AF6-8BA5-94910E2116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Syllabus web interface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F3C17-B2F3-4B69-BBEA-656C254A27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Navigate to svcc.simplesyllabus.com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Select Dashboard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Select a syllabus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5B1FF1-054A-4DED-9E62-AC4DC6D2C4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SVCC Canvas LMS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13C0EA-64BC-4F10-93C9-2B203AC2E60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Log into svcc.edu/canvas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Select the course card from your Canvas dashboard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Select Simple Syllabus from the course navigation menu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6292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C1362D-6F90-490B-939D-DFA539830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Simple Syllabus Profile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DE970B-6F84-4E7E-A627-57A0F6FAF1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1696133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0F0CAF-76BC-44F0-91DF-8F312E2E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Your Profile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D4204A-B591-4DB4-B39A-4EC6CA62C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Save time by filling out your profile at Simple Syllabus.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Profile items will automatically fill in on every Simple Syllabus you create.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Navigate to svcc.simplesyllabus.com and select Profile from the upper right of the screen. </a:t>
            </a:r>
          </a:p>
        </p:txBody>
      </p:sp>
    </p:spTree>
    <p:extLst>
      <p:ext uri="{BB962C8B-B14F-4D97-AF65-F5344CB8AC3E}">
        <p14:creationId xmlns:p14="http://schemas.microsoft.com/office/powerpoint/2010/main" val="1018162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cessible SVCC PowerPoint Template.potm" id="{D2167ACE-D309-4CCC-85FB-C7424A45EDF2}" vid="{1200DA53-AC0C-4F2D-BB50-ED502DFFE14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le SVCC PowerPoint Template.potm" id="{D2167ACE-D309-4CCC-85FB-C7424A45EDF2}" vid="{C3AE1E33-45C6-4BC0-8DE6-8E7595D459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Accessible SVCC PowerPoint Template</Template>
  <TotalTime>1044</TotalTime>
  <Words>1321</Words>
  <Application>Microsoft Office PowerPoint</Application>
  <PresentationFormat>On-screen Show (4:3)</PresentationFormat>
  <Paragraphs>196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Custom Design</vt:lpstr>
      <vt:lpstr>Introduction to Simple Syllabus</vt:lpstr>
      <vt:lpstr>Objectives</vt:lpstr>
      <vt:lpstr>What is Simple Syllabus?</vt:lpstr>
      <vt:lpstr>Institution-wide Syllabus Solution</vt:lpstr>
      <vt:lpstr>Benefits</vt:lpstr>
      <vt:lpstr>Edit a Syllabus</vt:lpstr>
      <vt:lpstr>Two Ways to Locate a Syllabus</vt:lpstr>
      <vt:lpstr>Your Simple Syllabus Profile</vt:lpstr>
      <vt:lpstr>Create Your Profile</vt:lpstr>
      <vt:lpstr>Create Your Profile, cont.</vt:lpstr>
      <vt:lpstr>Create Your Profile, cont. 2</vt:lpstr>
      <vt:lpstr>Optional Profile Items - Photo</vt:lpstr>
      <vt:lpstr>Optional Profile Items – Video</vt:lpstr>
      <vt:lpstr>Video Insertion - Embed</vt:lpstr>
      <vt:lpstr>Video Insertion - Upload</vt:lpstr>
      <vt:lpstr>Save Profile</vt:lpstr>
      <vt:lpstr>Editing the Syllabus</vt:lpstr>
      <vt:lpstr>Video: Editing </vt:lpstr>
      <vt:lpstr>Section 1: Header</vt:lpstr>
      <vt:lpstr>Section 2: Course Information</vt:lpstr>
      <vt:lpstr>Section 3: Instructor Information</vt:lpstr>
      <vt:lpstr>Sections 4 - 6: Class Materials</vt:lpstr>
      <vt:lpstr>Section 7 - 9: Tables</vt:lpstr>
      <vt:lpstr>Simple Syllabus Tables</vt:lpstr>
      <vt:lpstr>Formatting Tables in Simple Syllabus</vt:lpstr>
      <vt:lpstr>Section 10: Course Objectives</vt:lpstr>
      <vt:lpstr>Section 11: Instructor Attendance Policy </vt:lpstr>
      <vt:lpstr>Section 12: Instructor Make-up Policy </vt:lpstr>
      <vt:lpstr>Section 13: Additional Instructor Information </vt:lpstr>
      <vt:lpstr>SVCC Institution-wide Policies</vt:lpstr>
      <vt:lpstr>Submit Syllabus </vt:lpstr>
      <vt:lpstr>Viewing Options </vt:lpstr>
      <vt:lpstr>View in Syllabus Library </vt:lpstr>
      <vt:lpstr>View in Canvas</vt:lpstr>
      <vt:lpstr>Share via a link or embed code </vt:lpstr>
      <vt:lpstr>Print a PDF Copy for Duplication</vt:lpstr>
      <vt:lpstr>Preparing Your Syllabus in Subsequent Semesters</vt:lpstr>
      <vt:lpstr>Simple Syllabus is Sweeter the Second Time Around</vt:lpstr>
      <vt:lpstr>Replace Syllabus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Multimedia, Session 7</dc:title>
  <dc:creator>Robin Fisch</dc:creator>
  <cp:lastModifiedBy>Robin Fisch</cp:lastModifiedBy>
  <cp:revision>77</cp:revision>
  <dcterms:created xsi:type="dcterms:W3CDTF">2021-11-04T13:53:49Z</dcterms:created>
  <dcterms:modified xsi:type="dcterms:W3CDTF">2022-11-01T19:06:19Z</dcterms:modified>
</cp:coreProperties>
</file>