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57" r:id="rId3"/>
    <p:sldId id="258" r:id="rId4"/>
    <p:sldId id="256" r:id="rId5"/>
    <p:sldId id="266" r:id="rId6"/>
    <p:sldId id="272" r:id="rId7"/>
    <p:sldId id="273" r:id="rId8"/>
    <p:sldId id="274" r:id="rId9"/>
    <p:sldId id="293" r:id="rId10"/>
    <p:sldId id="276" r:id="rId11"/>
    <p:sldId id="280" r:id="rId12"/>
    <p:sldId id="275" r:id="rId13"/>
    <p:sldId id="290" r:id="rId14"/>
    <p:sldId id="279" r:id="rId15"/>
    <p:sldId id="294" r:id="rId16"/>
    <p:sldId id="278" r:id="rId17"/>
    <p:sldId id="277" r:id="rId18"/>
    <p:sldId id="281" r:id="rId19"/>
    <p:sldId id="283" r:id="rId20"/>
    <p:sldId id="282" r:id="rId21"/>
    <p:sldId id="295" r:id="rId22"/>
    <p:sldId id="284" r:id="rId23"/>
    <p:sldId id="285" r:id="rId24"/>
    <p:sldId id="286" r:id="rId25"/>
    <p:sldId id="288" r:id="rId26"/>
    <p:sldId id="289" r:id="rId27"/>
    <p:sldId id="296" r:id="rId28"/>
    <p:sldId id="287"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00FF"/>
    <a:srgbClr val="008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8317" autoAdjust="0"/>
  </p:normalViewPr>
  <p:slideViewPr>
    <p:cSldViewPr snapToGrid="0" snapToObjects="1">
      <p:cViewPr varScale="1">
        <p:scale>
          <a:sx n="139" d="100"/>
          <a:sy n="139" d="100"/>
        </p:scale>
        <p:origin x="232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78981-D024-46B3-B3F5-CA38EDC348C1}" type="datetimeFigureOut">
              <a:rPr lang="en-US" smtClean="0"/>
              <a:t>10/20/2022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F189D-40EE-47E7-A568-E9A4C8B0058C}" type="slidenum">
              <a:rPr lang="en-US" smtClean="0"/>
              <a:t>‹#›</a:t>
            </a:fld>
            <a:endParaRPr lang="en-US" dirty="0"/>
          </a:p>
        </p:txBody>
      </p:sp>
    </p:spTree>
    <p:extLst>
      <p:ext uri="{BB962C8B-B14F-4D97-AF65-F5344CB8AC3E}">
        <p14:creationId xmlns:p14="http://schemas.microsoft.com/office/powerpoint/2010/main" val="38075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is a federal law prohibiting discrimination on the basis of sex in education programs and activities. Discrimination may take many forms, and include sexual harassment, sexual violence, sexual assault, sexual coercion, and sexually inappropriate behavior. </a:t>
            </a:r>
            <a:r>
              <a:rPr lang="en-US" sz="1200" b="0" i="0" u="none" strike="noStrike" kern="1200" dirty="0">
                <a:solidFill>
                  <a:schemeClr val="tx1"/>
                </a:solidFill>
                <a:effectLst/>
                <a:latin typeface="+mn-lt"/>
                <a:ea typeface="+mn-ea"/>
                <a:cs typeface="+mn-cs"/>
              </a:rPr>
              <a:t>Sauk Valley Community College is committed  to preventing Title IX violations and to thoroughly investigate incidents alleging sexual discrimination, sexual violence, sexual harassment, coercion, and retaliation. </a:t>
            </a:r>
            <a:endParaRPr lang="en-US" dirty="0"/>
          </a:p>
        </p:txBody>
      </p:sp>
      <p:sp>
        <p:nvSpPr>
          <p:cNvPr id="4" name="Slide Number Placeholder 3"/>
          <p:cNvSpPr>
            <a:spLocks noGrp="1"/>
          </p:cNvSpPr>
          <p:nvPr>
            <p:ph type="sldNum" sz="quarter" idx="5"/>
          </p:nvPr>
        </p:nvSpPr>
        <p:spPr/>
        <p:txBody>
          <a:bodyPr/>
          <a:lstStyle/>
          <a:p>
            <a:fld id="{42EF189D-40EE-47E7-A568-E9A4C8B0058C}" type="slidenum">
              <a:rPr lang="en-US" smtClean="0"/>
              <a:t>4</a:t>
            </a:fld>
            <a:endParaRPr lang="en-US" dirty="0"/>
          </a:p>
        </p:txBody>
      </p:sp>
    </p:spTree>
    <p:extLst>
      <p:ext uri="{BB962C8B-B14F-4D97-AF65-F5344CB8AC3E}">
        <p14:creationId xmlns:p14="http://schemas.microsoft.com/office/powerpoint/2010/main" val="396248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EF189D-40EE-47E7-A568-E9A4C8B0058C}" type="slidenum">
              <a:rPr lang="en-US" smtClean="0"/>
              <a:t>22</a:t>
            </a:fld>
            <a:endParaRPr lang="en-US" dirty="0"/>
          </a:p>
        </p:txBody>
      </p:sp>
    </p:spTree>
    <p:extLst>
      <p:ext uri="{BB962C8B-B14F-4D97-AF65-F5344CB8AC3E}">
        <p14:creationId xmlns:p14="http://schemas.microsoft.com/office/powerpoint/2010/main" val="37489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auk Valley Community College logo and Mission Statement. SVCC is dedicated to teaching and scholarship while engaging the community in lifelong learning, public service, and economic development. ">
            <a:extLst>
              <a:ext uri="{FF2B5EF4-FFF2-40B4-BE49-F238E27FC236}">
                <a16:creationId xmlns:a16="http://schemas.microsoft.com/office/drawing/2014/main" id="{FC53D233-4619-40A3-8771-B61536988F1D}"/>
              </a:ext>
            </a:extLst>
          </p:cNvPr>
          <p:cNvPicPr>
            <a:picLocks noChangeAspect="1"/>
          </p:cNvPicPr>
          <p:nvPr userDrawn="1"/>
        </p:nvPicPr>
        <p:blipFill>
          <a:blip r:embed="rId2"/>
          <a:stretch>
            <a:fillRect/>
          </a:stretch>
        </p:blipFill>
        <p:spPr>
          <a:xfrm>
            <a:off x="-40770" y="0"/>
            <a:ext cx="9144000" cy="6858000"/>
          </a:xfrm>
          <a:prstGeom prst="rect">
            <a:avLst/>
          </a:prstGeom>
        </p:spPr>
      </p:pic>
      <p:sp>
        <p:nvSpPr>
          <p:cNvPr id="2" name="Title 1"/>
          <p:cNvSpPr>
            <a:spLocks noGrp="1"/>
          </p:cNvSpPr>
          <p:nvPr>
            <p:ph type="title" hasCustomPrompt="1"/>
          </p:nvPr>
        </p:nvSpPr>
        <p:spPr>
          <a:xfrm>
            <a:off x="685800" y="3951722"/>
            <a:ext cx="7772400" cy="1362075"/>
          </a:xfrm>
        </p:spPr>
        <p:txBody>
          <a:bodyPr anchor="t"/>
          <a:lstStyle>
            <a:lvl1pPr algn="l">
              <a:defRPr sz="4000" b="1" cap="all"/>
            </a:lvl1pPr>
          </a:lstStyle>
          <a:p>
            <a:r>
              <a:rPr lang="en-US" dirty="0"/>
              <a:t>Lorem </a:t>
            </a:r>
            <a:r>
              <a:rPr lang="en-US" dirty="0" err="1"/>
              <a:t>Ipusum</a:t>
            </a:r>
            <a:endParaRPr lang="en-US" dirty="0"/>
          </a:p>
        </p:txBody>
      </p:sp>
      <p:sp>
        <p:nvSpPr>
          <p:cNvPr id="3" name="Text Placeholder 2"/>
          <p:cNvSpPr>
            <a:spLocks noGrp="1"/>
          </p:cNvSpPr>
          <p:nvPr>
            <p:ph type="body" idx="1"/>
          </p:nvPr>
        </p:nvSpPr>
        <p:spPr>
          <a:xfrm>
            <a:off x="685800" y="245153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2478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194383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295296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4B88-AEF7-4D30-ADCC-203169DA84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8388C1-6D2B-486C-9F14-FBFDC7741EB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211233-AD22-4E20-BED5-5BE3C841298F}"/>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5" name="Footer Placeholder 4">
            <a:extLst>
              <a:ext uri="{FF2B5EF4-FFF2-40B4-BE49-F238E27FC236}">
                <a16:creationId xmlns:a16="http://schemas.microsoft.com/office/drawing/2014/main" id="{02698E36-017E-4B27-A0F3-8FD601056F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C42483-DE36-4253-AA64-DA1807EFD580}"/>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214152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B925-F0BB-4F63-B1B4-61C922389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D0CFF-3B65-4627-86BF-4B67FAF58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E37ED-D1DC-4BE0-9122-13C4C34BB9D8}"/>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5" name="Footer Placeholder 4">
            <a:extLst>
              <a:ext uri="{FF2B5EF4-FFF2-40B4-BE49-F238E27FC236}">
                <a16:creationId xmlns:a16="http://schemas.microsoft.com/office/drawing/2014/main" id="{0A29CB29-3AE9-4F31-97EA-6C6F372C0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C05BD-C1C0-48CA-900B-6FCAF6F080B0}"/>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11976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B478-2B9B-48E2-BC59-DBA5B8F7F4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5CC63-C4C0-431D-87A4-98DAB22871E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7AEEF-105A-4751-BC40-B37C371C5428}"/>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5" name="Footer Placeholder 4">
            <a:extLst>
              <a:ext uri="{FF2B5EF4-FFF2-40B4-BE49-F238E27FC236}">
                <a16:creationId xmlns:a16="http://schemas.microsoft.com/office/drawing/2014/main" id="{6899DA2E-70A1-411F-A1E0-9FB7A94CE7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1F4AE-3AD5-43C8-B0B0-0392CC99900B}"/>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352662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7EF9-9A37-4300-A757-5CC927362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CDF9F-8E4D-4E9B-B438-2DEE8B050ED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7A1A5-7065-4875-B2CD-882E3ED5D19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0997BD-3508-4DA0-BE7C-DEEC7A8CA6F0}"/>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6" name="Footer Placeholder 5">
            <a:extLst>
              <a:ext uri="{FF2B5EF4-FFF2-40B4-BE49-F238E27FC236}">
                <a16:creationId xmlns:a16="http://schemas.microsoft.com/office/drawing/2014/main" id="{668FE7F6-A4B4-4CEE-ADA8-C2A0AAE47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AD18C9-18AC-4DA2-ACF2-4AC941541C8A}"/>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116667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B188-8B41-4B18-ACB4-5CB051F8E1D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E775E-614F-4BF7-9D53-168DD63A78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CAA59-2BA5-4B71-A6B3-7AB86FC75D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C015A-AED1-497A-8823-F88C8A64B84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ECFFC-6B57-4154-A1EB-21988F0981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3AEFF-B82F-40DA-80F7-9F843FBBDCA0}"/>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8" name="Footer Placeholder 7">
            <a:extLst>
              <a:ext uri="{FF2B5EF4-FFF2-40B4-BE49-F238E27FC236}">
                <a16:creationId xmlns:a16="http://schemas.microsoft.com/office/drawing/2014/main" id="{4E3CC012-257A-4653-9AA6-06491F0B2B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12A897-B3A6-4F3D-9CD1-B61E8250A3DA}"/>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399047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DA32-DBE2-4B22-A0D3-6B02CEED6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6C6522-F85E-4E7B-9CE6-8A77B1224E64}"/>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4" name="Footer Placeholder 3">
            <a:extLst>
              <a:ext uri="{FF2B5EF4-FFF2-40B4-BE49-F238E27FC236}">
                <a16:creationId xmlns:a16="http://schemas.microsoft.com/office/drawing/2014/main" id="{4F486E5F-ACE0-4C27-BDD6-B537816E94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31C867-5A08-4176-B9F6-444E745E10D3}"/>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4157726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3D65B-34AD-4C01-A28C-E3FEB2308152}"/>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3" name="Footer Placeholder 2">
            <a:extLst>
              <a:ext uri="{FF2B5EF4-FFF2-40B4-BE49-F238E27FC236}">
                <a16:creationId xmlns:a16="http://schemas.microsoft.com/office/drawing/2014/main" id="{DF2116FB-F85A-4F23-9375-D523F72349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939627-F889-4296-8D3E-709FB89EE2A0}"/>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680407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0F60-C3F9-4826-9A80-B97D9FAD2C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7C781-98EA-4C5C-956F-41DA4C7A97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C6603-D242-4B20-B79C-E1E3BB76EC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8B555-D883-4701-869F-413EB855879F}"/>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6" name="Footer Placeholder 5">
            <a:extLst>
              <a:ext uri="{FF2B5EF4-FFF2-40B4-BE49-F238E27FC236}">
                <a16:creationId xmlns:a16="http://schemas.microsoft.com/office/drawing/2014/main" id="{02CC7DD6-3864-477A-83E5-AF481A1C2C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5EBA8-19B5-4BAB-91EB-72AE7E2CC062}"/>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100522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334106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4103-17EB-4B83-8D1A-B91B4C8EABB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0C603E-8A22-4759-A40F-0BC582098F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1A0893-7C61-4E5A-971F-2FAB83A0DD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F4404-F71C-411B-9EBC-CB4492DB9A3A}"/>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6" name="Footer Placeholder 5">
            <a:extLst>
              <a:ext uri="{FF2B5EF4-FFF2-40B4-BE49-F238E27FC236}">
                <a16:creationId xmlns:a16="http://schemas.microsoft.com/office/drawing/2014/main" id="{841B084B-341F-4610-8606-832140FF23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A86FB0-8D8C-44E4-BA73-C8A09A7685A1}"/>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152687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F602-883C-42C1-9847-E02E611BD0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E87C27-66B3-460E-B995-088D7E3BF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1BC5E-A6C3-4369-9078-6DCAA98607AA}"/>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5" name="Footer Placeholder 4">
            <a:extLst>
              <a:ext uri="{FF2B5EF4-FFF2-40B4-BE49-F238E27FC236}">
                <a16:creationId xmlns:a16="http://schemas.microsoft.com/office/drawing/2014/main" id="{E0339D78-2E37-44A8-94D2-73A37EEA75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A321F7-2116-4650-B7D1-B2F18DA688C2}"/>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1075495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15B354-1C28-43DA-9B20-C5E5B2EF0EF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5C7629-8615-432B-B295-64BFE172580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21C3A-5760-44CE-91ED-A5064DD63A03}"/>
              </a:ext>
            </a:extLst>
          </p:cNvPr>
          <p:cNvSpPr>
            <a:spLocks noGrp="1"/>
          </p:cNvSpPr>
          <p:nvPr>
            <p:ph type="dt" sz="half" idx="10"/>
          </p:nvPr>
        </p:nvSpPr>
        <p:spPr/>
        <p:txBody>
          <a:bodyPr/>
          <a:lstStyle/>
          <a:p>
            <a:fld id="{63EF2C8D-EB0B-4659-B42E-328C2325471F}" type="datetimeFigureOut">
              <a:rPr lang="en-US" smtClean="0"/>
              <a:t>10/20/2022</a:t>
            </a:fld>
            <a:endParaRPr lang="en-US" dirty="0"/>
          </a:p>
        </p:txBody>
      </p:sp>
      <p:sp>
        <p:nvSpPr>
          <p:cNvPr id="5" name="Footer Placeholder 4">
            <a:extLst>
              <a:ext uri="{FF2B5EF4-FFF2-40B4-BE49-F238E27FC236}">
                <a16:creationId xmlns:a16="http://schemas.microsoft.com/office/drawing/2014/main" id="{81BB04B9-3511-4DC5-9D71-93FF858FDB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25ABB6-4BCD-448A-BC85-09AA20C6CE81}"/>
              </a:ext>
            </a:extLst>
          </p:cNvPr>
          <p:cNvSpPr>
            <a:spLocks noGrp="1"/>
          </p:cNvSpPr>
          <p:nvPr>
            <p:ph type="sldNum" sz="quarter" idx="12"/>
          </p:nvPr>
        </p:nvSpPr>
        <p:spPr/>
        <p:txBody>
          <a:bodyPr/>
          <a:lstStyle/>
          <a:p>
            <a:fld id="{C4AA9F2A-3507-4267-8B97-2BB01D828C1F}" type="slidenum">
              <a:rPr lang="en-US" smtClean="0"/>
              <a:t>‹#›</a:t>
            </a:fld>
            <a:endParaRPr lang="en-US" dirty="0"/>
          </a:p>
        </p:txBody>
      </p:sp>
    </p:spTree>
    <p:extLst>
      <p:ext uri="{BB962C8B-B14F-4D97-AF65-F5344CB8AC3E}">
        <p14:creationId xmlns:p14="http://schemas.microsoft.com/office/powerpoint/2010/main" val="137851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108483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89752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65424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188149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25985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282619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4D9102-529A-B64C-8598-F566C2F57CCA}" type="datetimeFigureOut">
              <a:rPr lang="en-US" smtClean="0"/>
              <a:t>10/20/2022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838079-E3BD-5742-B839-43B1D8D842E9}" type="slidenum">
              <a:rPr lang="en-US" smtClean="0"/>
              <a:t>‹#›</a:t>
            </a:fld>
            <a:endParaRPr lang="en-US" dirty="0"/>
          </a:p>
        </p:txBody>
      </p:sp>
    </p:spTree>
    <p:extLst>
      <p:ext uri="{BB962C8B-B14F-4D97-AF65-F5344CB8AC3E}">
        <p14:creationId xmlns:p14="http://schemas.microsoft.com/office/powerpoint/2010/main" val="47977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6F1403-D55A-4696-9BDA-AAC7CDF36489}"/>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5262833"/>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5ADF57-91BA-46FF-AC4A-3098DE5D8E4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8D9CC-A675-48C4-8DC8-56810F409D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D655E-66AB-4DCA-8A60-D94A3D843CC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F2C8D-EB0B-4659-B42E-328C2325471F}" type="datetimeFigureOut">
              <a:rPr lang="en-US" smtClean="0"/>
              <a:t>10/20/2022</a:t>
            </a:fld>
            <a:endParaRPr lang="en-US" dirty="0"/>
          </a:p>
        </p:txBody>
      </p:sp>
      <p:sp>
        <p:nvSpPr>
          <p:cNvPr id="5" name="Footer Placeholder 4">
            <a:extLst>
              <a:ext uri="{FF2B5EF4-FFF2-40B4-BE49-F238E27FC236}">
                <a16:creationId xmlns:a16="http://schemas.microsoft.com/office/drawing/2014/main" id="{602662B9-53FC-4B22-8D69-D27AAA10E8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94763B3-FCF4-4CE1-AFC0-A732F7AF42C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A9F2A-3507-4267-8B97-2BB01D828C1F}" type="slidenum">
              <a:rPr lang="en-US" smtClean="0"/>
              <a:t>‹#›</a:t>
            </a:fld>
            <a:endParaRPr lang="en-US" dirty="0"/>
          </a:p>
        </p:txBody>
      </p:sp>
    </p:spTree>
    <p:extLst>
      <p:ext uri="{BB962C8B-B14F-4D97-AF65-F5344CB8AC3E}">
        <p14:creationId xmlns:p14="http://schemas.microsoft.com/office/powerpoint/2010/main" val="732364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robin.l.fisch@svcc.ed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ommunity.canvaslms.com/t5/Instructor-Guide/How-do-I-view-grading-schemes-in-a-course/ta-p/1188" TargetMode="External"/><Relationship Id="rId2" Type="http://schemas.openxmlformats.org/officeDocument/2006/relationships/hyperlink" Target="https://community.canvaslms.com/t5/Instructor-Guide/How-do-I-use-grading-schemes-in-a-course/ta-p/870" TargetMode="External"/><Relationship Id="rId1" Type="http://schemas.openxmlformats.org/officeDocument/2006/relationships/slideLayout" Target="../slideLayouts/slideLayout3.xml"/><Relationship Id="rId5" Type="http://schemas.openxmlformats.org/officeDocument/2006/relationships/hyperlink" Target="https://community.canvaslms.com/t5/Instructor-Guide/How-do-I-add-a-grading-scheme-in-a-course/ta-p/1054" TargetMode="External"/><Relationship Id="rId4" Type="http://schemas.openxmlformats.org/officeDocument/2006/relationships/hyperlink" Target="https://community.canvaslms.com/t5/Instructor-Guide/How-do-I-enable-a-grading-scheme-for-a-course/ta-p/1042"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community.canvaslms.com/t5/Instructor-Guide/How-do-I-override-a-student-s-final-grade-in-the-Gradebook/ta-p/946"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er: Sauk Valley Community College. SVCC is dedicated to teaching and scholarship while engaging the community in lifelong learning, public service, and economic development.">
            <a:extLst>
              <a:ext uri="{FF2B5EF4-FFF2-40B4-BE49-F238E27FC236}">
                <a16:creationId xmlns:a16="http://schemas.microsoft.com/office/drawing/2014/main" id="{8476AA28-0560-9A47-8350-E7830AF1259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B2DEF97-973F-4580-95D2-0019D6B93279}"/>
              </a:ext>
            </a:extLst>
          </p:cNvPr>
          <p:cNvSpPr>
            <a:spLocks noGrp="1"/>
          </p:cNvSpPr>
          <p:nvPr>
            <p:ph type="ctrTitle"/>
          </p:nvPr>
        </p:nvSpPr>
        <p:spPr>
          <a:xfrm>
            <a:off x="495013" y="2130425"/>
            <a:ext cx="8202099" cy="1470025"/>
          </a:xfrm>
        </p:spPr>
        <p:txBody>
          <a:bodyPr>
            <a:normAutofit/>
          </a:bodyPr>
          <a:lstStyle/>
          <a:p>
            <a:br>
              <a:rPr lang="en-US" sz="4000" dirty="0"/>
            </a:br>
            <a:endParaRPr lang="en-US" dirty="0"/>
          </a:p>
        </p:txBody>
      </p:sp>
      <p:sp>
        <p:nvSpPr>
          <p:cNvPr id="3" name="Subtitle 2">
            <a:extLst>
              <a:ext uri="{FF2B5EF4-FFF2-40B4-BE49-F238E27FC236}">
                <a16:creationId xmlns:a16="http://schemas.microsoft.com/office/drawing/2014/main" id="{8B403218-D517-401F-84D4-19FD10B96C38}"/>
              </a:ext>
            </a:extLst>
          </p:cNvPr>
          <p:cNvSpPr>
            <a:spLocks noGrp="1"/>
          </p:cNvSpPr>
          <p:nvPr>
            <p:ph type="subTitle" idx="1"/>
          </p:nvPr>
        </p:nvSpPr>
        <p:spPr>
          <a:xfrm>
            <a:off x="1371600" y="3886200"/>
            <a:ext cx="6400800" cy="795803"/>
          </a:xfrm>
        </p:spPr>
        <p:txBody>
          <a:bodyPr/>
          <a:lstStyle/>
          <a:p>
            <a:r>
              <a:rPr lang="en-US" dirty="0">
                <a:solidFill>
                  <a:schemeClr val="tx1">
                    <a:lumMod val="95000"/>
                    <a:lumOff val="5000"/>
                  </a:schemeClr>
                </a:solidFill>
              </a:rPr>
              <a:t>Transferring Canvas Grades to Banner</a:t>
            </a:r>
          </a:p>
        </p:txBody>
      </p:sp>
    </p:spTree>
    <p:extLst>
      <p:ext uri="{BB962C8B-B14F-4D97-AF65-F5344CB8AC3E}">
        <p14:creationId xmlns:p14="http://schemas.microsoft.com/office/powerpoint/2010/main" val="366463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EBF2-5DD5-4603-89F4-ED59D12D40CC}"/>
              </a:ext>
            </a:extLst>
          </p:cNvPr>
          <p:cNvSpPr>
            <a:spLocks noGrp="1"/>
          </p:cNvSpPr>
          <p:nvPr>
            <p:ph type="title"/>
          </p:nvPr>
        </p:nvSpPr>
        <p:spPr/>
        <p:txBody>
          <a:bodyPr/>
          <a:lstStyle/>
          <a:p>
            <a:r>
              <a:rPr lang="en-US" dirty="0"/>
              <a:t>Edit, II</a:t>
            </a:r>
          </a:p>
        </p:txBody>
      </p:sp>
      <p:sp>
        <p:nvSpPr>
          <p:cNvPr id="3" name="Content Placeholder 2">
            <a:extLst>
              <a:ext uri="{FF2B5EF4-FFF2-40B4-BE49-F238E27FC236}">
                <a16:creationId xmlns:a16="http://schemas.microsoft.com/office/drawing/2014/main" id="{81376756-DDBB-4284-A965-548B6218732B}"/>
              </a:ext>
            </a:extLst>
          </p:cNvPr>
          <p:cNvSpPr>
            <a:spLocks noGrp="1"/>
          </p:cNvSpPr>
          <p:nvPr>
            <p:ph idx="1"/>
          </p:nvPr>
        </p:nvSpPr>
        <p:spPr/>
        <p:txBody>
          <a:bodyPr>
            <a:normAutofit/>
          </a:bodyPr>
          <a:lstStyle/>
          <a:p>
            <a:pPr marL="0" indent="0">
              <a:buNone/>
            </a:pPr>
            <a:r>
              <a:rPr lang="en-US" dirty="0"/>
              <a:t>Please be aware that adjusted grades will not be communicated backwards to Canvas. </a:t>
            </a:r>
          </a:p>
          <a:p>
            <a:pPr marL="0" indent="0">
              <a:buNone/>
            </a:pPr>
            <a:endParaRPr lang="en-US" dirty="0"/>
          </a:p>
          <a:p>
            <a:pPr marL="0" indent="0">
              <a:buNone/>
            </a:pPr>
            <a:r>
              <a:rPr lang="en-US" dirty="0"/>
              <a:t>Set up Final Grade Override in Canvas to make the adjusted grade display in Canvas. (more about this later)</a:t>
            </a:r>
          </a:p>
        </p:txBody>
      </p:sp>
    </p:spTree>
    <p:extLst>
      <p:ext uri="{BB962C8B-B14F-4D97-AF65-F5344CB8AC3E}">
        <p14:creationId xmlns:p14="http://schemas.microsoft.com/office/powerpoint/2010/main" val="318815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154C-99E3-4799-BC16-80B8B011FB88}"/>
              </a:ext>
            </a:extLst>
          </p:cNvPr>
          <p:cNvSpPr>
            <a:spLocks noGrp="1"/>
          </p:cNvSpPr>
          <p:nvPr>
            <p:ph type="title"/>
          </p:nvPr>
        </p:nvSpPr>
        <p:spPr/>
        <p:txBody>
          <a:bodyPr/>
          <a:lstStyle/>
          <a:p>
            <a:r>
              <a:rPr lang="en-US" dirty="0"/>
              <a:t>Last Attended Date</a:t>
            </a:r>
          </a:p>
        </p:txBody>
      </p:sp>
      <p:sp>
        <p:nvSpPr>
          <p:cNvPr id="5" name="Content Placeholder 4">
            <a:extLst>
              <a:ext uri="{FF2B5EF4-FFF2-40B4-BE49-F238E27FC236}">
                <a16:creationId xmlns:a16="http://schemas.microsoft.com/office/drawing/2014/main" id="{34448119-0307-4436-96BC-1C6294E65F34}"/>
              </a:ext>
            </a:extLst>
          </p:cNvPr>
          <p:cNvSpPr>
            <a:spLocks noGrp="1"/>
          </p:cNvSpPr>
          <p:nvPr>
            <p:ph sz="half" idx="1"/>
          </p:nvPr>
        </p:nvSpPr>
        <p:spPr>
          <a:xfrm>
            <a:off x="457200" y="1600200"/>
            <a:ext cx="2134746" cy="4525963"/>
          </a:xfrm>
        </p:spPr>
        <p:txBody>
          <a:bodyPr/>
          <a:lstStyle/>
          <a:p>
            <a:pPr marL="0" indent="0">
              <a:buNone/>
            </a:pPr>
            <a:r>
              <a:rPr lang="en-US" dirty="0"/>
              <a:t>Add </a:t>
            </a:r>
            <a:r>
              <a:rPr lang="en-US" b="1" dirty="0"/>
              <a:t>Last Attended Date </a:t>
            </a:r>
            <a:r>
              <a:rPr lang="en-US" dirty="0"/>
              <a:t>for students who have failed or withdrawn.</a:t>
            </a:r>
          </a:p>
          <a:p>
            <a:pPr marL="0" indent="0">
              <a:buNone/>
            </a:pPr>
            <a:endParaRPr lang="en-US" dirty="0"/>
          </a:p>
          <a:p>
            <a:pPr marL="0" indent="0">
              <a:buNone/>
            </a:pPr>
            <a:endParaRPr lang="en-US" dirty="0"/>
          </a:p>
        </p:txBody>
      </p:sp>
      <p:pic>
        <p:nvPicPr>
          <p:cNvPr id="8" name="Content Placeholder 7" descr="screenshot highlighting the Last Attended Date">
            <a:extLst>
              <a:ext uri="{FF2B5EF4-FFF2-40B4-BE49-F238E27FC236}">
                <a16:creationId xmlns:a16="http://schemas.microsoft.com/office/drawing/2014/main" id="{0A6390ED-1537-4E75-8219-3EC5C4C68DB4}"/>
              </a:ext>
            </a:extLst>
          </p:cNvPr>
          <p:cNvPicPr>
            <a:picLocks noGrp="1" noChangeAspect="1"/>
          </p:cNvPicPr>
          <p:nvPr>
            <p:ph sz="half" idx="2"/>
          </p:nvPr>
        </p:nvPicPr>
        <p:blipFill>
          <a:blip r:embed="rId2"/>
          <a:stretch>
            <a:fillRect/>
          </a:stretch>
        </p:blipFill>
        <p:spPr>
          <a:xfrm>
            <a:off x="2777575" y="1721064"/>
            <a:ext cx="5989186" cy="3415871"/>
          </a:xfrm>
        </p:spPr>
      </p:pic>
    </p:spTree>
    <p:extLst>
      <p:ext uri="{BB962C8B-B14F-4D97-AF65-F5344CB8AC3E}">
        <p14:creationId xmlns:p14="http://schemas.microsoft.com/office/powerpoint/2010/main" val="256135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I Grades (Final Grades)</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sz="half" idx="1"/>
          </p:nvPr>
        </p:nvSpPr>
        <p:spPr>
          <a:xfrm>
            <a:off x="457200" y="1313162"/>
            <a:ext cx="2891017" cy="4813002"/>
          </a:xfrm>
        </p:spPr>
        <p:txBody>
          <a:bodyPr>
            <a:normAutofit lnSpcReduction="10000"/>
          </a:bodyPr>
          <a:lstStyle/>
          <a:p>
            <a:pPr marL="0" indent="0">
              <a:buNone/>
            </a:pPr>
            <a:r>
              <a:rPr lang="en-US" dirty="0">
                <a:solidFill>
                  <a:schemeClr val="tx1"/>
                </a:solidFill>
              </a:rPr>
              <a:t>When assigning an “I” grade in the </a:t>
            </a:r>
            <a:r>
              <a:rPr lang="en-US" b="1" dirty="0">
                <a:solidFill>
                  <a:schemeClr val="tx1"/>
                </a:solidFill>
              </a:rPr>
              <a:t>Final Grades </a:t>
            </a:r>
            <a:r>
              <a:rPr lang="en-US" dirty="0">
                <a:solidFill>
                  <a:schemeClr val="tx1"/>
                </a:solidFill>
              </a:rPr>
              <a:t>tab, enter the I in the </a:t>
            </a:r>
            <a:r>
              <a:rPr lang="en-US" b="1" dirty="0">
                <a:solidFill>
                  <a:schemeClr val="tx1"/>
                </a:solidFill>
              </a:rPr>
              <a:t>Incomplete Final Grade</a:t>
            </a:r>
            <a:r>
              <a:rPr lang="en-US" dirty="0">
                <a:solidFill>
                  <a:schemeClr val="tx1"/>
                </a:solidFill>
              </a:rPr>
              <a:t> column and enter an </a:t>
            </a:r>
            <a:r>
              <a:rPr lang="en-US" b="1" dirty="0">
                <a:solidFill>
                  <a:schemeClr val="tx1"/>
                </a:solidFill>
              </a:rPr>
              <a:t>Extension Date</a:t>
            </a:r>
            <a:r>
              <a:rPr lang="en-US" dirty="0">
                <a:solidFill>
                  <a:schemeClr val="tx1"/>
                </a:solidFill>
              </a:rPr>
              <a:t> to indicate when the course must be completed by the student. </a:t>
            </a:r>
          </a:p>
        </p:txBody>
      </p:sp>
      <p:pic>
        <p:nvPicPr>
          <p:cNvPr id="6" name="Content Placeholder 5" descr="Screenshot of the Final Grade tab with the Incomplete final grade and extension date highlighted. ">
            <a:extLst>
              <a:ext uri="{FF2B5EF4-FFF2-40B4-BE49-F238E27FC236}">
                <a16:creationId xmlns:a16="http://schemas.microsoft.com/office/drawing/2014/main" id="{83253947-BDBA-4867-ABE3-1FAF12155B5C}"/>
              </a:ext>
            </a:extLst>
          </p:cNvPr>
          <p:cNvPicPr>
            <a:picLocks noGrp="1" noChangeAspect="1"/>
          </p:cNvPicPr>
          <p:nvPr>
            <p:ph sz="half" idx="2"/>
          </p:nvPr>
        </p:nvPicPr>
        <p:blipFill>
          <a:blip r:embed="rId2"/>
          <a:stretch>
            <a:fillRect/>
          </a:stretch>
        </p:blipFill>
        <p:spPr>
          <a:xfrm>
            <a:off x="3575098" y="2133532"/>
            <a:ext cx="5293876" cy="2960982"/>
          </a:xfrm>
        </p:spPr>
      </p:pic>
    </p:spTree>
    <p:extLst>
      <p:ext uri="{BB962C8B-B14F-4D97-AF65-F5344CB8AC3E}">
        <p14:creationId xmlns:p14="http://schemas.microsoft.com/office/powerpoint/2010/main" val="157746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EBF2-5DD5-4603-89F4-ED59D12D40CC}"/>
              </a:ext>
            </a:extLst>
          </p:cNvPr>
          <p:cNvSpPr>
            <a:spLocks noGrp="1"/>
          </p:cNvSpPr>
          <p:nvPr>
            <p:ph type="title"/>
          </p:nvPr>
        </p:nvSpPr>
        <p:spPr/>
        <p:txBody>
          <a:bodyPr/>
          <a:lstStyle/>
          <a:p>
            <a:r>
              <a:rPr lang="en-US" dirty="0"/>
              <a:t>Submit</a:t>
            </a:r>
          </a:p>
        </p:txBody>
      </p:sp>
      <p:sp>
        <p:nvSpPr>
          <p:cNvPr id="3" name="Content Placeholder 2">
            <a:extLst>
              <a:ext uri="{FF2B5EF4-FFF2-40B4-BE49-F238E27FC236}">
                <a16:creationId xmlns:a16="http://schemas.microsoft.com/office/drawing/2014/main" id="{81376756-DDBB-4284-A965-548B6218732B}"/>
              </a:ext>
            </a:extLst>
          </p:cNvPr>
          <p:cNvSpPr>
            <a:spLocks noGrp="1"/>
          </p:cNvSpPr>
          <p:nvPr>
            <p:ph sz="half" idx="1"/>
          </p:nvPr>
        </p:nvSpPr>
        <p:spPr>
          <a:xfrm>
            <a:off x="457200" y="1600200"/>
            <a:ext cx="3544159" cy="4663096"/>
          </a:xfrm>
        </p:spPr>
        <p:txBody>
          <a:bodyPr>
            <a:normAutofit/>
          </a:bodyPr>
          <a:lstStyle/>
          <a:p>
            <a:pPr marL="0" indent="0">
              <a:buNone/>
            </a:pPr>
            <a:r>
              <a:rPr lang="en-US" dirty="0"/>
              <a:t>Select the Submit button at the bottom center of the page. </a:t>
            </a:r>
          </a:p>
          <a:p>
            <a:pPr marL="0" indent="0">
              <a:buNone/>
            </a:pPr>
            <a:endParaRPr lang="en-US" dirty="0"/>
          </a:p>
          <a:p>
            <a:pPr marL="0" indent="0">
              <a:buNone/>
            </a:pPr>
            <a:r>
              <a:rPr lang="en-US" dirty="0"/>
              <a:t>Successful submissions will show a checkmark in the Submitted column. </a:t>
            </a:r>
          </a:p>
          <a:p>
            <a:pPr marL="0" indent="0">
              <a:buNone/>
            </a:pPr>
            <a:endParaRPr lang="en-US" dirty="0"/>
          </a:p>
        </p:txBody>
      </p:sp>
      <p:pic>
        <p:nvPicPr>
          <p:cNvPr id="5" name="Content Placeholder 4" descr="Screenshot highlighting the submit button">
            <a:extLst>
              <a:ext uri="{FF2B5EF4-FFF2-40B4-BE49-F238E27FC236}">
                <a16:creationId xmlns:a16="http://schemas.microsoft.com/office/drawing/2014/main" id="{06D9F31D-ECBF-4179-80FE-B923C0706B70}"/>
              </a:ext>
            </a:extLst>
          </p:cNvPr>
          <p:cNvPicPr>
            <a:picLocks noGrp="1" noChangeAspect="1"/>
          </p:cNvPicPr>
          <p:nvPr>
            <p:ph sz="half" idx="2"/>
          </p:nvPr>
        </p:nvPicPr>
        <p:blipFill>
          <a:blip r:embed="rId2"/>
          <a:stretch>
            <a:fillRect/>
          </a:stretch>
        </p:blipFill>
        <p:spPr>
          <a:xfrm>
            <a:off x="4124539" y="2072485"/>
            <a:ext cx="4756865" cy="2713029"/>
          </a:xfrm>
        </p:spPr>
      </p:pic>
    </p:spTree>
    <p:extLst>
      <p:ext uri="{BB962C8B-B14F-4D97-AF65-F5344CB8AC3E}">
        <p14:creationId xmlns:p14="http://schemas.microsoft.com/office/powerpoint/2010/main" val="188489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EBF2-5DD5-4603-89F4-ED59D12D40CC}"/>
              </a:ext>
            </a:extLst>
          </p:cNvPr>
          <p:cNvSpPr>
            <a:spLocks noGrp="1"/>
          </p:cNvSpPr>
          <p:nvPr>
            <p:ph type="title"/>
          </p:nvPr>
        </p:nvSpPr>
        <p:spPr/>
        <p:txBody>
          <a:bodyPr/>
          <a:lstStyle/>
          <a:p>
            <a:r>
              <a:rPr lang="en-US" dirty="0"/>
              <a:t>Submit, continued</a:t>
            </a:r>
          </a:p>
        </p:txBody>
      </p:sp>
      <p:sp>
        <p:nvSpPr>
          <p:cNvPr id="3" name="Content Placeholder 2">
            <a:extLst>
              <a:ext uri="{FF2B5EF4-FFF2-40B4-BE49-F238E27FC236}">
                <a16:creationId xmlns:a16="http://schemas.microsoft.com/office/drawing/2014/main" id="{81376756-DDBB-4284-A965-548B6218732B}"/>
              </a:ext>
            </a:extLst>
          </p:cNvPr>
          <p:cNvSpPr>
            <a:spLocks noGrp="1"/>
          </p:cNvSpPr>
          <p:nvPr>
            <p:ph sz="half" idx="1"/>
          </p:nvPr>
        </p:nvSpPr>
        <p:spPr>
          <a:xfrm>
            <a:off x="457201" y="1600200"/>
            <a:ext cx="2774138" cy="4546218"/>
          </a:xfrm>
        </p:spPr>
        <p:txBody>
          <a:bodyPr>
            <a:normAutofit/>
          </a:bodyPr>
          <a:lstStyle/>
          <a:p>
            <a:pPr marL="0" indent="0">
              <a:buNone/>
            </a:pPr>
            <a:r>
              <a:rPr lang="en-US" dirty="0"/>
              <a:t>If a grade is not successfully submitted, the checkbox will </a:t>
            </a:r>
            <a:r>
              <a:rPr lang="en-US" b="1" u="sng" dirty="0"/>
              <a:t>not </a:t>
            </a:r>
            <a:r>
              <a:rPr lang="en-US" dirty="0"/>
              <a:t>be checked and an error message will appear above the roster. </a:t>
            </a:r>
          </a:p>
        </p:txBody>
      </p:sp>
      <p:pic>
        <p:nvPicPr>
          <p:cNvPr id="7" name="Content Placeholder 6" descr="Screenshot highlighting the Submitted column">
            <a:extLst>
              <a:ext uri="{FF2B5EF4-FFF2-40B4-BE49-F238E27FC236}">
                <a16:creationId xmlns:a16="http://schemas.microsoft.com/office/drawing/2014/main" id="{79790615-B74D-4685-9E5E-400AA9E4B0D2}"/>
              </a:ext>
            </a:extLst>
          </p:cNvPr>
          <p:cNvPicPr>
            <a:picLocks noGrp="1" noChangeAspect="1"/>
          </p:cNvPicPr>
          <p:nvPr>
            <p:ph sz="half" idx="2"/>
          </p:nvPr>
        </p:nvPicPr>
        <p:blipFill>
          <a:blip r:embed="rId2"/>
          <a:stretch>
            <a:fillRect/>
          </a:stretch>
        </p:blipFill>
        <p:spPr>
          <a:xfrm>
            <a:off x="3470192" y="1853154"/>
            <a:ext cx="5525991" cy="3151692"/>
          </a:xfrm>
        </p:spPr>
      </p:pic>
    </p:spTree>
    <p:extLst>
      <p:ext uri="{BB962C8B-B14F-4D97-AF65-F5344CB8AC3E}">
        <p14:creationId xmlns:p14="http://schemas.microsoft.com/office/powerpoint/2010/main" val="374535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EBF2-5DD5-4603-89F4-ED59D12D40CC}"/>
              </a:ext>
            </a:extLst>
          </p:cNvPr>
          <p:cNvSpPr>
            <a:spLocks noGrp="1"/>
          </p:cNvSpPr>
          <p:nvPr>
            <p:ph type="title"/>
          </p:nvPr>
        </p:nvSpPr>
        <p:spPr/>
        <p:txBody>
          <a:bodyPr/>
          <a:lstStyle/>
          <a:p>
            <a:r>
              <a:rPr lang="en-US" dirty="0"/>
              <a:t>Submission Errors</a:t>
            </a:r>
          </a:p>
        </p:txBody>
      </p:sp>
      <p:sp>
        <p:nvSpPr>
          <p:cNvPr id="3" name="Content Placeholder 2">
            <a:extLst>
              <a:ext uri="{FF2B5EF4-FFF2-40B4-BE49-F238E27FC236}">
                <a16:creationId xmlns:a16="http://schemas.microsoft.com/office/drawing/2014/main" id="{81376756-DDBB-4284-A965-548B6218732B}"/>
              </a:ext>
            </a:extLst>
          </p:cNvPr>
          <p:cNvSpPr>
            <a:spLocks noGrp="1"/>
          </p:cNvSpPr>
          <p:nvPr>
            <p:ph sz="half" idx="1"/>
          </p:nvPr>
        </p:nvSpPr>
        <p:spPr/>
        <p:txBody>
          <a:bodyPr>
            <a:normAutofit fontScale="77500" lnSpcReduction="20000"/>
          </a:bodyPr>
          <a:lstStyle/>
          <a:p>
            <a:pPr marL="0" indent="0">
              <a:buNone/>
            </a:pPr>
            <a:r>
              <a:rPr lang="en-US" dirty="0"/>
              <a:t>The most common submission errors are:</a:t>
            </a:r>
          </a:p>
          <a:p>
            <a:pPr marL="0" indent="0">
              <a:buNone/>
            </a:pPr>
            <a:endParaRPr lang="en-US" dirty="0"/>
          </a:p>
          <a:p>
            <a:r>
              <a:rPr lang="en-US" dirty="0"/>
              <a:t>Last Attended Date is required but not supplied. Add the date and submit again. </a:t>
            </a:r>
          </a:p>
          <a:p>
            <a:endParaRPr lang="en-US" dirty="0"/>
          </a:p>
          <a:p>
            <a:r>
              <a:rPr lang="en-US" dirty="0"/>
              <a:t>An “I” grade is assigned but no final due date is enter in the Extension Date Column. Add the date and submit again. </a:t>
            </a:r>
          </a:p>
        </p:txBody>
      </p:sp>
      <p:sp>
        <p:nvSpPr>
          <p:cNvPr id="6" name="Content Placeholder 5">
            <a:extLst>
              <a:ext uri="{FF2B5EF4-FFF2-40B4-BE49-F238E27FC236}">
                <a16:creationId xmlns:a16="http://schemas.microsoft.com/office/drawing/2014/main" id="{79602F56-E27E-4572-B555-310298AE5B53}"/>
              </a:ext>
            </a:extLst>
          </p:cNvPr>
          <p:cNvSpPr>
            <a:spLocks noGrp="1"/>
          </p:cNvSpPr>
          <p:nvPr>
            <p:ph sz="half" idx="2"/>
          </p:nvPr>
        </p:nvSpPr>
        <p:spPr/>
        <p:txBody>
          <a:bodyPr>
            <a:normAutofit fontScale="77500" lnSpcReduction="20000"/>
          </a:bodyPr>
          <a:lstStyle/>
          <a:p>
            <a:pPr marL="0" indent="0">
              <a:buNone/>
            </a:pPr>
            <a:r>
              <a:rPr lang="en-US" dirty="0"/>
              <a:t>A submission error may occur if Midterm or Final grades are not yet being accepted in Banner. </a:t>
            </a:r>
          </a:p>
          <a:p>
            <a:pPr marL="0" indent="0">
              <a:buNone/>
            </a:pPr>
            <a:endParaRPr lang="en-US" dirty="0"/>
          </a:p>
          <a:p>
            <a:pPr marL="0" indent="0">
              <a:buNone/>
            </a:pPr>
            <a:r>
              <a:rPr lang="en-US" b="1" u="sng" dirty="0"/>
              <a:t>For 8 week courses during Summer Semester, Midterm grades will be accepted between June 27 and July 7.</a:t>
            </a:r>
          </a:p>
          <a:p>
            <a:pPr marL="0" indent="0">
              <a:buNone/>
            </a:pPr>
            <a:endParaRPr lang="en-US" dirty="0"/>
          </a:p>
          <a:p>
            <a:pPr marL="0" indent="0">
              <a:buNone/>
            </a:pPr>
            <a:r>
              <a:rPr lang="en-US" dirty="0"/>
              <a:t>Courses following non-standard schedules should look for the email notification to clarify dates for their midterm or final grades. </a:t>
            </a:r>
          </a:p>
        </p:txBody>
      </p:sp>
    </p:spTree>
    <p:extLst>
      <p:ext uri="{BB962C8B-B14F-4D97-AF65-F5344CB8AC3E}">
        <p14:creationId xmlns:p14="http://schemas.microsoft.com/office/powerpoint/2010/main" val="384072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Adjust Canvas Settings for Ease of use</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type="body" idx="1"/>
          </p:nvPr>
        </p:nvSpPr>
        <p:spPr/>
        <p:txBody>
          <a:bodyPr/>
          <a:lstStyle/>
          <a:p>
            <a:r>
              <a:rPr lang="en-US" dirty="0">
                <a:solidFill>
                  <a:schemeClr val="tx1"/>
                </a:solidFill>
              </a:rPr>
              <a:t>Section II</a:t>
            </a:r>
          </a:p>
        </p:txBody>
      </p:sp>
    </p:spTree>
    <p:extLst>
      <p:ext uri="{BB962C8B-B14F-4D97-AF65-F5344CB8AC3E}">
        <p14:creationId xmlns:p14="http://schemas.microsoft.com/office/powerpoint/2010/main" val="95738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Add a Grading Scheme</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idx="1"/>
          </p:nvPr>
        </p:nvSpPr>
        <p:spPr/>
        <p:txBody>
          <a:bodyPr/>
          <a:lstStyle/>
          <a:p>
            <a:r>
              <a:rPr lang="en-US" dirty="0">
                <a:solidFill>
                  <a:schemeClr val="tx1"/>
                </a:solidFill>
              </a:rPr>
              <a:t>A Canvas Grading Scheme is a grading scale. </a:t>
            </a:r>
          </a:p>
          <a:p>
            <a:endParaRPr lang="en-US" dirty="0"/>
          </a:p>
          <a:p>
            <a:r>
              <a:rPr lang="en-US" dirty="0"/>
              <a:t>Selecting a Grading Scheme will result in letter grades transmitting to Banner along with the percent scores. </a:t>
            </a:r>
          </a:p>
          <a:p>
            <a:endParaRPr lang="en-US" dirty="0">
              <a:solidFill>
                <a:schemeClr val="tx1"/>
              </a:solidFill>
            </a:endParaRPr>
          </a:p>
          <a:p>
            <a:r>
              <a:rPr lang="en-US" dirty="0"/>
              <a:t>Several typical Grading Schemes are available for use in Canvas or you can create your own. </a:t>
            </a:r>
            <a:endParaRPr lang="en-US" dirty="0">
              <a:solidFill>
                <a:schemeClr val="tx1"/>
              </a:solidFill>
            </a:endParaRPr>
          </a:p>
        </p:txBody>
      </p:sp>
    </p:spTree>
    <p:extLst>
      <p:ext uri="{BB962C8B-B14F-4D97-AF65-F5344CB8AC3E}">
        <p14:creationId xmlns:p14="http://schemas.microsoft.com/office/powerpoint/2010/main" val="307490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8D5D-B0CC-46E7-8901-275B7915A78D}"/>
              </a:ext>
            </a:extLst>
          </p:cNvPr>
          <p:cNvSpPr>
            <a:spLocks noGrp="1"/>
          </p:cNvSpPr>
          <p:nvPr>
            <p:ph type="title"/>
          </p:nvPr>
        </p:nvSpPr>
        <p:spPr/>
        <p:txBody>
          <a:bodyPr/>
          <a:lstStyle/>
          <a:p>
            <a:r>
              <a:rPr lang="en-US" dirty="0"/>
              <a:t>Select Grading Scheme</a:t>
            </a:r>
          </a:p>
        </p:txBody>
      </p:sp>
      <p:sp>
        <p:nvSpPr>
          <p:cNvPr id="3" name="Content Placeholder 2">
            <a:extLst>
              <a:ext uri="{FF2B5EF4-FFF2-40B4-BE49-F238E27FC236}">
                <a16:creationId xmlns:a16="http://schemas.microsoft.com/office/drawing/2014/main" id="{7CE65921-844F-4BE3-8440-769FE24EC1BB}"/>
              </a:ext>
            </a:extLst>
          </p:cNvPr>
          <p:cNvSpPr>
            <a:spLocks noGrp="1"/>
          </p:cNvSpPr>
          <p:nvPr>
            <p:ph sz="half" idx="1"/>
          </p:nvPr>
        </p:nvSpPr>
        <p:spPr>
          <a:xfrm>
            <a:off x="457200" y="1600200"/>
            <a:ext cx="2760388" cy="4525963"/>
          </a:xfrm>
        </p:spPr>
        <p:txBody>
          <a:bodyPr>
            <a:normAutofit fontScale="92500"/>
          </a:bodyPr>
          <a:lstStyle/>
          <a:p>
            <a:r>
              <a:rPr lang="en-US" dirty="0"/>
              <a:t>Navigate to Course Settings</a:t>
            </a:r>
          </a:p>
          <a:p>
            <a:endParaRPr lang="en-US" dirty="0"/>
          </a:p>
          <a:p>
            <a:r>
              <a:rPr lang="en-US" dirty="0"/>
              <a:t>Scroll down to Grading Scheme</a:t>
            </a:r>
          </a:p>
          <a:p>
            <a:endParaRPr lang="en-US" dirty="0"/>
          </a:p>
          <a:p>
            <a:r>
              <a:rPr lang="en-US" dirty="0"/>
              <a:t>Check the box “Enable course grading scheme”</a:t>
            </a:r>
          </a:p>
          <a:p>
            <a:endParaRPr lang="en-US" dirty="0"/>
          </a:p>
          <a:p>
            <a:pPr marL="0" indent="0">
              <a:buNone/>
            </a:pPr>
            <a:endParaRPr lang="en-US" dirty="0"/>
          </a:p>
        </p:txBody>
      </p:sp>
      <p:pic>
        <p:nvPicPr>
          <p:cNvPr id="6" name="Content Placeholder 5" descr="Screenshot of grading scheme setting in Canvas course settings. ">
            <a:extLst>
              <a:ext uri="{FF2B5EF4-FFF2-40B4-BE49-F238E27FC236}">
                <a16:creationId xmlns:a16="http://schemas.microsoft.com/office/drawing/2014/main" id="{BCC8ADE4-7077-42D1-B910-A302C495CBEB}"/>
              </a:ext>
            </a:extLst>
          </p:cNvPr>
          <p:cNvPicPr>
            <a:picLocks noGrp="1" noChangeAspect="1"/>
          </p:cNvPicPr>
          <p:nvPr>
            <p:ph sz="half" idx="2"/>
          </p:nvPr>
        </p:nvPicPr>
        <p:blipFill>
          <a:blip r:embed="rId2"/>
          <a:stretch>
            <a:fillRect/>
          </a:stretch>
        </p:blipFill>
        <p:spPr>
          <a:xfrm>
            <a:off x="3737082" y="2767262"/>
            <a:ext cx="4949718" cy="1323476"/>
          </a:xfrm>
        </p:spPr>
      </p:pic>
    </p:spTree>
    <p:extLst>
      <p:ext uri="{BB962C8B-B14F-4D97-AF65-F5344CB8AC3E}">
        <p14:creationId xmlns:p14="http://schemas.microsoft.com/office/powerpoint/2010/main" val="138437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Select Grading Scheme, continued</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sz="half" idx="1"/>
          </p:nvPr>
        </p:nvSpPr>
        <p:spPr>
          <a:xfrm>
            <a:off x="457200" y="1600200"/>
            <a:ext cx="2354752" cy="4580594"/>
          </a:xfrm>
        </p:spPr>
        <p:txBody>
          <a:bodyPr/>
          <a:lstStyle/>
          <a:p>
            <a:pPr marL="0" indent="0">
              <a:buNone/>
            </a:pPr>
            <a:r>
              <a:rPr lang="en-US" dirty="0">
                <a:solidFill>
                  <a:schemeClr val="tx1"/>
                </a:solidFill>
              </a:rPr>
              <a:t>Select “View grading scheme” to see pre-built scales. </a:t>
            </a:r>
          </a:p>
          <a:p>
            <a:pPr marL="0" indent="0">
              <a:buNone/>
            </a:pPr>
            <a:endParaRPr lang="en-US" dirty="0"/>
          </a:p>
          <a:p>
            <a:pPr marL="0" indent="0">
              <a:buNone/>
            </a:pPr>
            <a:endParaRPr lang="en-US" dirty="0">
              <a:solidFill>
                <a:schemeClr val="tx1"/>
              </a:solidFill>
            </a:endParaRPr>
          </a:p>
        </p:txBody>
      </p:sp>
      <p:pic>
        <p:nvPicPr>
          <p:cNvPr id="6" name="Content Placeholder 5" descr="Screenshot - view grading scheme">
            <a:extLst>
              <a:ext uri="{FF2B5EF4-FFF2-40B4-BE49-F238E27FC236}">
                <a16:creationId xmlns:a16="http://schemas.microsoft.com/office/drawing/2014/main" id="{42983A5C-042B-4588-909A-A89750FD3B72}"/>
              </a:ext>
            </a:extLst>
          </p:cNvPr>
          <p:cNvPicPr>
            <a:picLocks noGrp="1" noChangeAspect="1"/>
          </p:cNvPicPr>
          <p:nvPr>
            <p:ph sz="half" idx="2"/>
          </p:nvPr>
        </p:nvPicPr>
        <p:blipFill>
          <a:blip r:embed="rId2"/>
          <a:stretch>
            <a:fillRect/>
          </a:stretch>
        </p:blipFill>
        <p:spPr>
          <a:xfrm>
            <a:off x="3190088" y="2682937"/>
            <a:ext cx="5580458" cy="1492126"/>
          </a:xfrm>
        </p:spPr>
      </p:pic>
    </p:spTree>
    <p:extLst>
      <p:ext uri="{BB962C8B-B14F-4D97-AF65-F5344CB8AC3E}">
        <p14:creationId xmlns:p14="http://schemas.microsoft.com/office/powerpoint/2010/main" val="19209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29C07A-A986-41FD-A1AE-223E74395F3A}"/>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8FDD6B42-2B0D-4F87-B087-BC1D944B6BF5}"/>
              </a:ext>
            </a:extLst>
          </p:cNvPr>
          <p:cNvSpPr>
            <a:spLocks noGrp="1"/>
          </p:cNvSpPr>
          <p:nvPr>
            <p:ph idx="1"/>
          </p:nvPr>
        </p:nvSpPr>
        <p:spPr/>
        <p:txBody>
          <a:bodyPr>
            <a:normAutofit/>
          </a:bodyPr>
          <a:lstStyle/>
          <a:p>
            <a:pPr marL="0" indent="0">
              <a:buNone/>
            </a:pPr>
            <a:r>
              <a:rPr lang="en-US" dirty="0"/>
              <a:t>After completing this training, you will be able to:</a:t>
            </a:r>
          </a:p>
          <a:p>
            <a:r>
              <a:rPr lang="en-US" dirty="0"/>
              <a:t>Transfer grades from the Canvas Gradebook to Banner without visiting Faculty Self-Service</a:t>
            </a:r>
          </a:p>
          <a:p>
            <a:endParaRPr lang="en-US" dirty="0"/>
          </a:p>
          <a:p>
            <a:r>
              <a:rPr lang="en-US" dirty="0"/>
              <a:t>Adjust a Canvas course to display letter grades, if desired</a:t>
            </a:r>
          </a:p>
          <a:p>
            <a:pPr marL="0" indent="0">
              <a:buNone/>
            </a:pPr>
            <a:endParaRPr lang="en-US" dirty="0"/>
          </a:p>
        </p:txBody>
      </p:sp>
    </p:spTree>
    <p:extLst>
      <p:ext uri="{BB962C8B-B14F-4D97-AF65-F5344CB8AC3E}">
        <p14:creationId xmlns:p14="http://schemas.microsoft.com/office/powerpoint/2010/main" val="78337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8D5D-B0CC-46E7-8901-275B7915A78D}"/>
              </a:ext>
            </a:extLst>
          </p:cNvPr>
          <p:cNvSpPr>
            <a:spLocks noGrp="1"/>
          </p:cNvSpPr>
          <p:nvPr>
            <p:ph type="title"/>
          </p:nvPr>
        </p:nvSpPr>
        <p:spPr/>
        <p:txBody>
          <a:bodyPr/>
          <a:lstStyle/>
          <a:p>
            <a:r>
              <a:rPr lang="en-US" dirty="0"/>
              <a:t>Select Grading Scheme, Selections</a:t>
            </a:r>
          </a:p>
        </p:txBody>
      </p:sp>
      <p:sp>
        <p:nvSpPr>
          <p:cNvPr id="3" name="Content Placeholder 2">
            <a:extLst>
              <a:ext uri="{FF2B5EF4-FFF2-40B4-BE49-F238E27FC236}">
                <a16:creationId xmlns:a16="http://schemas.microsoft.com/office/drawing/2014/main" id="{7CE65921-844F-4BE3-8440-769FE24EC1BB}"/>
              </a:ext>
            </a:extLst>
          </p:cNvPr>
          <p:cNvSpPr>
            <a:spLocks noGrp="1"/>
          </p:cNvSpPr>
          <p:nvPr>
            <p:ph sz="half" idx="1"/>
          </p:nvPr>
        </p:nvSpPr>
        <p:spPr>
          <a:xfrm>
            <a:off x="457200" y="1600200"/>
            <a:ext cx="2760388" cy="4525963"/>
          </a:xfrm>
        </p:spPr>
        <p:txBody>
          <a:bodyPr>
            <a:normAutofit lnSpcReduction="10000"/>
          </a:bodyPr>
          <a:lstStyle/>
          <a:p>
            <a:pPr marL="0" indent="0">
              <a:buNone/>
            </a:pPr>
            <a:r>
              <a:rPr lang="en-US" dirty="0"/>
              <a:t>Choose Select Another Scheme to see all available schemes. </a:t>
            </a:r>
          </a:p>
          <a:p>
            <a:pPr marL="0" indent="0">
              <a:buNone/>
            </a:pPr>
            <a:endParaRPr lang="en-US" dirty="0"/>
          </a:p>
          <a:p>
            <a:pPr marL="0" indent="0">
              <a:buNone/>
            </a:pPr>
            <a:r>
              <a:rPr lang="en-US" dirty="0"/>
              <a:t>When you’ve made your selection, choose Done. </a:t>
            </a:r>
          </a:p>
        </p:txBody>
      </p:sp>
      <p:pic>
        <p:nvPicPr>
          <p:cNvPr id="7" name="Content Placeholder 6" descr="Screenshot  of process for selecting a grading scheme in Canvas">
            <a:extLst>
              <a:ext uri="{FF2B5EF4-FFF2-40B4-BE49-F238E27FC236}">
                <a16:creationId xmlns:a16="http://schemas.microsoft.com/office/drawing/2014/main" id="{147A8027-387D-406E-96CC-58FC7ED5BDD0}"/>
              </a:ext>
            </a:extLst>
          </p:cNvPr>
          <p:cNvPicPr>
            <a:picLocks noGrp="1" noChangeAspect="1"/>
          </p:cNvPicPr>
          <p:nvPr>
            <p:ph sz="half" idx="2"/>
          </p:nvPr>
        </p:nvPicPr>
        <p:blipFill>
          <a:blip r:embed="rId2"/>
          <a:stretch>
            <a:fillRect/>
          </a:stretch>
        </p:blipFill>
        <p:spPr>
          <a:xfrm>
            <a:off x="3552004" y="2101229"/>
            <a:ext cx="5224300" cy="2655541"/>
          </a:xfrm>
        </p:spPr>
      </p:pic>
    </p:spTree>
    <p:extLst>
      <p:ext uri="{BB962C8B-B14F-4D97-AF65-F5344CB8AC3E}">
        <p14:creationId xmlns:p14="http://schemas.microsoft.com/office/powerpoint/2010/main" val="48968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Available Grading Schemes</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sz="half" idx="1"/>
          </p:nvPr>
        </p:nvSpPr>
        <p:spPr>
          <a:xfrm>
            <a:off x="457200" y="1600200"/>
            <a:ext cx="8229600" cy="4525963"/>
          </a:xfrm>
        </p:spPr>
        <p:txBody>
          <a:bodyPr/>
          <a:lstStyle/>
          <a:p>
            <a:pPr marL="0" indent="0">
              <a:buNone/>
            </a:pPr>
            <a:r>
              <a:rPr lang="en-US" dirty="0">
                <a:solidFill>
                  <a:schemeClr val="tx1"/>
                </a:solidFill>
              </a:rPr>
              <a:t>SVCC Grading Scheme</a:t>
            </a:r>
          </a:p>
          <a:p>
            <a:pPr marL="0" indent="0">
              <a:buNone/>
            </a:pPr>
            <a:endParaRPr lang="en-US" dirty="0">
              <a:solidFill>
                <a:schemeClr val="tx1"/>
              </a:solidFill>
            </a:endParaRPr>
          </a:p>
        </p:txBody>
      </p:sp>
      <p:graphicFrame>
        <p:nvGraphicFramePr>
          <p:cNvPr id="5" name="Content Placeholder 4" descr="Screenshot of a grading scheme">
            <a:extLst>
              <a:ext uri="{FF2B5EF4-FFF2-40B4-BE49-F238E27FC236}">
                <a16:creationId xmlns:a16="http://schemas.microsoft.com/office/drawing/2014/main" id="{3C2E272E-AC3D-4374-9C64-F37FB9F8DE81}"/>
              </a:ext>
            </a:extLst>
          </p:cNvPr>
          <p:cNvGraphicFramePr>
            <a:graphicFrameLocks noGrp="1"/>
          </p:cNvGraphicFramePr>
          <p:nvPr>
            <p:ph sz="half" idx="2"/>
            <p:extLst>
              <p:ext uri="{D42A27DB-BD31-4B8C-83A1-F6EECF244321}">
                <p14:modId xmlns:p14="http://schemas.microsoft.com/office/powerpoint/2010/main" val="3982803132"/>
              </p:ext>
            </p:extLst>
          </p:nvPr>
        </p:nvGraphicFramePr>
        <p:xfrm>
          <a:off x="2035056" y="2585071"/>
          <a:ext cx="5073887" cy="2562726"/>
        </p:xfrm>
        <a:graphic>
          <a:graphicData uri="http://schemas.openxmlformats.org/drawingml/2006/table">
            <a:tbl>
              <a:tblPr/>
              <a:tblGrid>
                <a:gridCol w="1661016">
                  <a:extLst>
                    <a:ext uri="{9D8B030D-6E8A-4147-A177-3AD203B41FA5}">
                      <a16:colId xmlns:a16="http://schemas.microsoft.com/office/drawing/2014/main" val="2452660197"/>
                    </a:ext>
                  </a:extLst>
                </a:gridCol>
                <a:gridCol w="1590493">
                  <a:extLst>
                    <a:ext uri="{9D8B030D-6E8A-4147-A177-3AD203B41FA5}">
                      <a16:colId xmlns:a16="http://schemas.microsoft.com/office/drawing/2014/main" val="3184484388"/>
                    </a:ext>
                  </a:extLst>
                </a:gridCol>
                <a:gridCol w="1590615">
                  <a:extLst>
                    <a:ext uri="{9D8B030D-6E8A-4147-A177-3AD203B41FA5}">
                      <a16:colId xmlns:a16="http://schemas.microsoft.com/office/drawing/2014/main" val="2927468622"/>
                    </a:ext>
                  </a:extLst>
                </a:gridCol>
                <a:gridCol w="231763">
                  <a:extLst>
                    <a:ext uri="{9D8B030D-6E8A-4147-A177-3AD203B41FA5}">
                      <a16:colId xmlns:a16="http://schemas.microsoft.com/office/drawing/2014/main" val="904995282"/>
                    </a:ext>
                  </a:extLst>
                </a:gridCol>
              </a:tblGrid>
              <a:tr h="427121">
                <a:tc>
                  <a:txBody>
                    <a:bodyPr/>
                    <a:lstStyle/>
                    <a:p>
                      <a:pPr algn="l"/>
                      <a:r>
                        <a:rPr lang="en-US" sz="1300" dirty="0">
                          <a:effectLst/>
                        </a:rPr>
                        <a:t>Name:</a:t>
                      </a:r>
                    </a:p>
                  </a:txBody>
                  <a:tcPr marL="77671" marR="80907" marT="33889" marB="33889" anchor="ctr">
                    <a:lnL>
                      <a:noFill/>
                    </a:lnL>
                    <a:lnR>
                      <a:noFill/>
                    </a:lnR>
                    <a:lnT>
                      <a:noFill/>
                    </a:lnT>
                    <a:lnB>
                      <a:noFill/>
                    </a:lnB>
                    <a:solidFill>
                      <a:srgbClr val="FFFFFF"/>
                    </a:solidFill>
                  </a:tcPr>
                </a:tc>
                <a:tc gridSpan="3">
                  <a:txBody>
                    <a:bodyPr/>
                    <a:lstStyle/>
                    <a:p>
                      <a:r>
                        <a:rPr lang="en-US" sz="1300" dirty="0">
                          <a:effectLst/>
                        </a:rPr>
                        <a:t>Range:</a:t>
                      </a:r>
                    </a:p>
                  </a:txBody>
                  <a:tcPr marL="77671" marR="77671" marT="33889" marB="33889"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2574988"/>
                  </a:ext>
                </a:extLst>
              </a:tr>
              <a:tr h="427121">
                <a:tc>
                  <a:txBody>
                    <a:bodyPr/>
                    <a:lstStyle/>
                    <a:p>
                      <a:r>
                        <a:rPr lang="en-US" sz="1300" dirty="0">
                          <a:effectLst/>
                        </a:rPr>
                        <a:t>A</a:t>
                      </a:r>
                    </a:p>
                  </a:txBody>
                  <a:tcPr marL="77671" marR="77671" marT="33889" marB="33889" anchor="ctr">
                    <a:lnL>
                      <a:noFill/>
                    </a:lnL>
                    <a:lnR>
                      <a:noFill/>
                    </a:lnR>
                    <a:lnT>
                      <a:noFill/>
                    </a:lnT>
                    <a:lnB>
                      <a:noFill/>
                    </a:lnB>
                    <a:solidFill>
                      <a:srgbClr val="FFFFFF"/>
                    </a:solidFill>
                  </a:tcPr>
                </a:tc>
                <a:tc>
                  <a:txBody>
                    <a:bodyPr/>
                    <a:lstStyle/>
                    <a:p>
                      <a:r>
                        <a:rPr lang="en-US" sz="1300" dirty="0">
                          <a:effectLst/>
                        </a:rPr>
                        <a:t>100 %</a:t>
                      </a:r>
                    </a:p>
                  </a:txBody>
                  <a:tcPr marL="40453" marR="40453" marT="14121" marB="14121" anchor="ctr">
                    <a:lnL>
                      <a:noFill/>
                    </a:lnL>
                    <a:lnR>
                      <a:noFill/>
                    </a:lnR>
                    <a:lnT>
                      <a:noFill/>
                    </a:lnT>
                    <a:lnB>
                      <a:noFill/>
                    </a:lnB>
                    <a:solidFill>
                      <a:srgbClr val="FFFFFF"/>
                    </a:solidFill>
                  </a:tcPr>
                </a:tc>
                <a:tc>
                  <a:txBody>
                    <a:bodyPr/>
                    <a:lstStyle/>
                    <a:p>
                      <a:r>
                        <a:rPr lang="en-US" sz="1300" dirty="0">
                          <a:effectLst/>
                        </a:rPr>
                        <a:t>to 90.0%</a:t>
                      </a:r>
                    </a:p>
                  </a:txBody>
                  <a:tcPr marL="40453" marR="40453" marT="14121" marB="14121" anchor="ctr">
                    <a:lnL>
                      <a:noFill/>
                    </a:lnL>
                    <a:lnR>
                      <a:noFill/>
                    </a:lnR>
                    <a:lnT>
                      <a:noFill/>
                    </a:lnT>
                    <a:lnB>
                      <a:noFill/>
                    </a:lnB>
                    <a:solidFill>
                      <a:srgbClr val="FFFFFF"/>
                    </a:solidFill>
                  </a:tcPr>
                </a:tc>
                <a:tc>
                  <a:txBody>
                    <a:bodyPr/>
                    <a:lstStyle/>
                    <a:p>
                      <a:endParaRPr lang="en-US" sz="1300" dirty="0"/>
                    </a:p>
                  </a:txBody>
                  <a:tcPr marL="77671" marR="77671" marT="33889" marB="33889">
                    <a:lnL>
                      <a:noFill/>
                    </a:lnL>
                    <a:lnT>
                      <a:noFill/>
                    </a:lnT>
                  </a:tcPr>
                </a:tc>
                <a:extLst>
                  <a:ext uri="{0D108BD9-81ED-4DB2-BD59-A6C34878D82A}">
                    <a16:rowId xmlns:a16="http://schemas.microsoft.com/office/drawing/2014/main" val="1123457961"/>
                  </a:ext>
                </a:extLst>
              </a:tr>
              <a:tr h="427121">
                <a:tc>
                  <a:txBody>
                    <a:bodyPr/>
                    <a:lstStyle/>
                    <a:p>
                      <a:r>
                        <a:rPr lang="en-US" sz="1300" dirty="0">
                          <a:effectLst/>
                        </a:rPr>
                        <a:t>B</a:t>
                      </a:r>
                    </a:p>
                  </a:txBody>
                  <a:tcPr marL="77671" marR="77671" marT="33889" marB="33889" anchor="ctr">
                    <a:lnL>
                      <a:noFill/>
                    </a:lnL>
                    <a:lnR>
                      <a:noFill/>
                    </a:lnR>
                    <a:lnT>
                      <a:noFill/>
                    </a:lnT>
                    <a:lnB>
                      <a:noFill/>
                    </a:lnB>
                    <a:solidFill>
                      <a:srgbClr val="FFFFFF"/>
                    </a:solidFill>
                  </a:tcPr>
                </a:tc>
                <a:tc>
                  <a:txBody>
                    <a:bodyPr/>
                    <a:lstStyle/>
                    <a:p>
                      <a:r>
                        <a:rPr lang="en-US" sz="1300" dirty="0">
                          <a:effectLst/>
                        </a:rPr>
                        <a:t>&lt; 90.0 %</a:t>
                      </a:r>
                    </a:p>
                  </a:txBody>
                  <a:tcPr marL="40453" marR="40453" marT="14121" marB="14121" anchor="ctr">
                    <a:lnL>
                      <a:noFill/>
                    </a:lnL>
                    <a:lnR>
                      <a:noFill/>
                    </a:lnR>
                    <a:lnT>
                      <a:noFill/>
                    </a:lnT>
                    <a:lnB>
                      <a:noFill/>
                    </a:lnB>
                    <a:solidFill>
                      <a:srgbClr val="FFFFFF"/>
                    </a:solidFill>
                  </a:tcPr>
                </a:tc>
                <a:tc>
                  <a:txBody>
                    <a:bodyPr/>
                    <a:lstStyle/>
                    <a:p>
                      <a:r>
                        <a:rPr lang="en-US" sz="1300" dirty="0">
                          <a:effectLst/>
                        </a:rPr>
                        <a:t>to 80.0%</a:t>
                      </a:r>
                    </a:p>
                  </a:txBody>
                  <a:tcPr marL="40453" marR="40453" marT="14121" marB="14121" anchor="ctr">
                    <a:lnL>
                      <a:noFill/>
                    </a:lnL>
                    <a:lnR>
                      <a:noFill/>
                    </a:lnR>
                    <a:lnT>
                      <a:noFill/>
                    </a:lnT>
                    <a:lnB>
                      <a:noFill/>
                    </a:lnB>
                    <a:solidFill>
                      <a:srgbClr val="FFFFFF"/>
                    </a:solidFill>
                  </a:tcPr>
                </a:tc>
                <a:tc>
                  <a:txBody>
                    <a:bodyPr/>
                    <a:lstStyle/>
                    <a:p>
                      <a:endParaRPr lang="en-US" sz="1300" dirty="0"/>
                    </a:p>
                  </a:txBody>
                  <a:tcPr marL="77671" marR="77671" marT="33889" marB="33889">
                    <a:lnL>
                      <a:noFill/>
                    </a:lnL>
                  </a:tcPr>
                </a:tc>
                <a:extLst>
                  <a:ext uri="{0D108BD9-81ED-4DB2-BD59-A6C34878D82A}">
                    <a16:rowId xmlns:a16="http://schemas.microsoft.com/office/drawing/2014/main" val="400555482"/>
                  </a:ext>
                </a:extLst>
              </a:tr>
              <a:tr h="427121">
                <a:tc>
                  <a:txBody>
                    <a:bodyPr/>
                    <a:lstStyle/>
                    <a:p>
                      <a:r>
                        <a:rPr lang="en-US" sz="1300" dirty="0">
                          <a:effectLst/>
                        </a:rPr>
                        <a:t>C</a:t>
                      </a:r>
                    </a:p>
                  </a:txBody>
                  <a:tcPr marL="77671" marR="77671" marT="33889" marB="33889" anchor="ctr">
                    <a:lnL>
                      <a:noFill/>
                    </a:lnL>
                    <a:lnR>
                      <a:noFill/>
                    </a:lnR>
                    <a:lnT>
                      <a:noFill/>
                    </a:lnT>
                    <a:lnB>
                      <a:noFill/>
                    </a:lnB>
                    <a:solidFill>
                      <a:srgbClr val="FFFFFF"/>
                    </a:solidFill>
                  </a:tcPr>
                </a:tc>
                <a:tc>
                  <a:txBody>
                    <a:bodyPr/>
                    <a:lstStyle/>
                    <a:p>
                      <a:r>
                        <a:rPr lang="en-US" sz="1300" dirty="0">
                          <a:effectLst/>
                        </a:rPr>
                        <a:t>&lt; 80.0 %</a:t>
                      </a:r>
                    </a:p>
                  </a:txBody>
                  <a:tcPr marL="40453" marR="40453" marT="14121" marB="14121" anchor="ctr">
                    <a:lnL>
                      <a:noFill/>
                    </a:lnL>
                    <a:lnR>
                      <a:noFill/>
                    </a:lnR>
                    <a:lnT>
                      <a:noFill/>
                    </a:lnT>
                    <a:lnB>
                      <a:noFill/>
                    </a:lnB>
                    <a:solidFill>
                      <a:srgbClr val="FFFFFF"/>
                    </a:solidFill>
                  </a:tcPr>
                </a:tc>
                <a:tc>
                  <a:txBody>
                    <a:bodyPr/>
                    <a:lstStyle/>
                    <a:p>
                      <a:r>
                        <a:rPr lang="en-US" sz="1300" dirty="0">
                          <a:effectLst/>
                        </a:rPr>
                        <a:t>to 70.0%</a:t>
                      </a:r>
                    </a:p>
                  </a:txBody>
                  <a:tcPr marL="40453" marR="40453" marT="14121" marB="14121" anchor="ctr">
                    <a:lnL>
                      <a:noFill/>
                    </a:lnL>
                    <a:lnR>
                      <a:noFill/>
                    </a:lnR>
                    <a:lnT>
                      <a:noFill/>
                    </a:lnT>
                    <a:lnB>
                      <a:noFill/>
                    </a:lnB>
                    <a:solidFill>
                      <a:srgbClr val="FFFFFF"/>
                    </a:solidFill>
                  </a:tcPr>
                </a:tc>
                <a:tc>
                  <a:txBody>
                    <a:bodyPr/>
                    <a:lstStyle/>
                    <a:p>
                      <a:endParaRPr lang="en-US" sz="1300" dirty="0"/>
                    </a:p>
                  </a:txBody>
                  <a:tcPr marL="77671" marR="77671" marT="33889" marB="33889">
                    <a:lnL>
                      <a:noFill/>
                    </a:lnL>
                  </a:tcPr>
                </a:tc>
                <a:extLst>
                  <a:ext uri="{0D108BD9-81ED-4DB2-BD59-A6C34878D82A}">
                    <a16:rowId xmlns:a16="http://schemas.microsoft.com/office/drawing/2014/main" val="2280717827"/>
                  </a:ext>
                </a:extLst>
              </a:tr>
              <a:tr h="427121">
                <a:tc>
                  <a:txBody>
                    <a:bodyPr/>
                    <a:lstStyle/>
                    <a:p>
                      <a:r>
                        <a:rPr lang="en-US" sz="1300" dirty="0">
                          <a:effectLst/>
                        </a:rPr>
                        <a:t>D</a:t>
                      </a:r>
                    </a:p>
                  </a:txBody>
                  <a:tcPr marL="77671" marR="77671" marT="33889" marB="33889" anchor="ctr">
                    <a:lnL>
                      <a:noFill/>
                    </a:lnL>
                    <a:lnR>
                      <a:noFill/>
                    </a:lnR>
                    <a:lnT>
                      <a:noFill/>
                    </a:lnT>
                    <a:lnB>
                      <a:noFill/>
                    </a:lnB>
                    <a:solidFill>
                      <a:srgbClr val="FFFFFF"/>
                    </a:solidFill>
                  </a:tcPr>
                </a:tc>
                <a:tc>
                  <a:txBody>
                    <a:bodyPr/>
                    <a:lstStyle/>
                    <a:p>
                      <a:r>
                        <a:rPr lang="en-US" sz="1300" dirty="0">
                          <a:effectLst/>
                        </a:rPr>
                        <a:t>&lt; 70.0 %</a:t>
                      </a:r>
                    </a:p>
                  </a:txBody>
                  <a:tcPr marL="40453" marR="40453" marT="14121" marB="14121" anchor="ctr">
                    <a:lnL>
                      <a:noFill/>
                    </a:lnL>
                    <a:lnR>
                      <a:noFill/>
                    </a:lnR>
                    <a:lnT>
                      <a:noFill/>
                    </a:lnT>
                    <a:lnB>
                      <a:noFill/>
                    </a:lnB>
                    <a:solidFill>
                      <a:srgbClr val="FFFFFF"/>
                    </a:solidFill>
                  </a:tcPr>
                </a:tc>
                <a:tc>
                  <a:txBody>
                    <a:bodyPr/>
                    <a:lstStyle/>
                    <a:p>
                      <a:r>
                        <a:rPr lang="en-US" sz="1300" dirty="0">
                          <a:effectLst/>
                        </a:rPr>
                        <a:t>to 60.0%</a:t>
                      </a:r>
                    </a:p>
                  </a:txBody>
                  <a:tcPr marL="40453" marR="40453" marT="14121" marB="14121" anchor="ctr">
                    <a:lnL>
                      <a:noFill/>
                    </a:lnL>
                    <a:lnR>
                      <a:noFill/>
                    </a:lnR>
                    <a:lnT>
                      <a:noFill/>
                    </a:lnT>
                    <a:lnB>
                      <a:noFill/>
                    </a:lnB>
                    <a:solidFill>
                      <a:srgbClr val="FFFFFF"/>
                    </a:solidFill>
                  </a:tcPr>
                </a:tc>
                <a:tc>
                  <a:txBody>
                    <a:bodyPr/>
                    <a:lstStyle/>
                    <a:p>
                      <a:endParaRPr lang="en-US" sz="1300" dirty="0"/>
                    </a:p>
                  </a:txBody>
                  <a:tcPr marL="77671" marR="77671" marT="33889" marB="33889">
                    <a:lnL>
                      <a:noFill/>
                    </a:lnL>
                  </a:tcPr>
                </a:tc>
                <a:extLst>
                  <a:ext uri="{0D108BD9-81ED-4DB2-BD59-A6C34878D82A}">
                    <a16:rowId xmlns:a16="http://schemas.microsoft.com/office/drawing/2014/main" val="1390167917"/>
                  </a:ext>
                </a:extLst>
              </a:tr>
              <a:tr h="427121">
                <a:tc>
                  <a:txBody>
                    <a:bodyPr/>
                    <a:lstStyle/>
                    <a:p>
                      <a:r>
                        <a:rPr lang="en-US" sz="1300" dirty="0">
                          <a:effectLst/>
                        </a:rPr>
                        <a:t>F</a:t>
                      </a:r>
                    </a:p>
                  </a:txBody>
                  <a:tcPr marL="77671" marR="77671" marT="33889" marB="33889" anchor="ctr">
                    <a:lnL>
                      <a:noFill/>
                    </a:lnL>
                    <a:lnR>
                      <a:noFill/>
                    </a:lnR>
                    <a:lnT>
                      <a:noFill/>
                    </a:lnT>
                    <a:lnB>
                      <a:noFill/>
                    </a:lnB>
                    <a:solidFill>
                      <a:srgbClr val="FFFFFF"/>
                    </a:solidFill>
                  </a:tcPr>
                </a:tc>
                <a:tc>
                  <a:txBody>
                    <a:bodyPr/>
                    <a:lstStyle/>
                    <a:p>
                      <a:r>
                        <a:rPr lang="en-US" sz="1300" dirty="0">
                          <a:effectLst/>
                        </a:rPr>
                        <a:t>&lt; 60.0 %</a:t>
                      </a:r>
                    </a:p>
                  </a:txBody>
                  <a:tcPr marL="40453" marR="40453" marT="14121" marB="14121" anchor="ctr">
                    <a:lnL>
                      <a:noFill/>
                    </a:lnL>
                    <a:lnR>
                      <a:noFill/>
                    </a:lnR>
                    <a:lnT>
                      <a:noFill/>
                    </a:lnT>
                    <a:lnB>
                      <a:noFill/>
                    </a:lnB>
                    <a:solidFill>
                      <a:srgbClr val="FFFFFF"/>
                    </a:solidFill>
                  </a:tcPr>
                </a:tc>
                <a:tc>
                  <a:txBody>
                    <a:bodyPr/>
                    <a:lstStyle/>
                    <a:p>
                      <a:r>
                        <a:rPr lang="en-US" sz="1300" dirty="0">
                          <a:effectLst/>
                        </a:rPr>
                        <a:t>to 0.0%</a:t>
                      </a:r>
                    </a:p>
                  </a:txBody>
                  <a:tcPr marL="40453" marR="40453" marT="14121" marB="14121" anchor="ctr">
                    <a:lnL>
                      <a:noFill/>
                    </a:lnL>
                    <a:lnR>
                      <a:noFill/>
                    </a:lnR>
                    <a:lnT>
                      <a:noFill/>
                    </a:lnT>
                    <a:lnB>
                      <a:noFill/>
                    </a:lnB>
                    <a:solidFill>
                      <a:srgbClr val="FFFFFF"/>
                    </a:solidFill>
                  </a:tcPr>
                </a:tc>
                <a:tc>
                  <a:txBody>
                    <a:bodyPr/>
                    <a:lstStyle/>
                    <a:p>
                      <a:endParaRPr lang="en-US" sz="1300" dirty="0"/>
                    </a:p>
                  </a:txBody>
                  <a:tcPr marL="77671" marR="77671" marT="33889" marB="33889">
                    <a:lnL>
                      <a:noFill/>
                    </a:lnL>
                  </a:tcPr>
                </a:tc>
                <a:extLst>
                  <a:ext uri="{0D108BD9-81ED-4DB2-BD59-A6C34878D82A}">
                    <a16:rowId xmlns:a16="http://schemas.microsoft.com/office/drawing/2014/main" val="3852812989"/>
                  </a:ext>
                </a:extLst>
              </a:tr>
            </a:tbl>
          </a:graphicData>
        </a:graphic>
      </p:graphicFrame>
    </p:spTree>
    <p:extLst>
      <p:ext uri="{BB962C8B-B14F-4D97-AF65-F5344CB8AC3E}">
        <p14:creationId xmlns:p14="http://schemas.microsoft.com/office/powerpoint/2010/main" val="146489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8D5D-B0CC-46E7-8901-275B7915A78D}"/>
              </a:ext>
            </a:extLst>
          </p:cNvPr>
          <p:cNvSpPr>
            <a:spLocks noGrp="1"/>
          </p:cNvSpPr>
          <p:nvPr>
            <p:ph type="title"/>
          </p:nvPr>
        </p:nvSpPr>
        <p:spPr/>
        <p:txBody>
          <a:bodyPr/>
          <a:lstStyle/>
          <a:p>
            <a:r>
              <a:rPr lang="en-US" dirty="0"/>
              <a:t>More Available Grading Schemes</a:t>
            </a:r>
          </a:p>
        </p:txBody>
      </p:sp>
      <p:sp>
        <p:nvSpPr>
          <p:cNvPr id="3" name="Content Placeholder 2">
            <a:extLst>
              <a:ext uri="{FF2B5EF4-FFF2-40B4-BE49-F238E27FC236}">
                <a16:creationId xmlns:a16="http://schemas.microsoft.com/office/drawing/2014/main" id="{7CE65921-844F-4BE3-8440-769FE24EC1BB}"/>
              </a:ext>
            </a:extLst>
          </p:cNvPr>
          <p:cNvSpPr>
            <a:spLocks noGrp="1"/>
          </p:cNvSpPr>
          <p:nvPr>
            <p:ph idx="1"/>
          </p:nvPr>
        </p:nvSpPr>
        <p:spPr/>
        <p:txBody>
          <a:bodyPr/>
          <a:lstStyle/>
          <a:p>
            <a:pPr marL="0" indent="0">
              <a:buNone/>
            </a:pPr>
            <a:r>
              <a:rPr lang="en-US" dirty="0"/>
              <a:t>Nursing</a:t>
            </a:r>
          </a:p>
          <a:p>
            <a:pPr marL="0" indent="0">
              <a:buNone/>
            </a:pPr>
            <a:endParaRPr lang="en-US" dirty="0"/>
          </a:p>
          <a:p>
            <a:pPr marL="0" indent="0">
              <a:buNone/>
            </a:pPr>
            <a:endParaRPr lang="en-US" dirty="0"/>
          </a:p>
        </p:txBody>
      </p:sp>
      <p:graphicFrame>
        <p:nvGraphicFramePr>
          <p:cNvPr id="5" name="Content Placeholder 4" descr="Screenshot of nursing grading scheme">
            <a:extLst>
              <a:ext uri="{FF2B5EF4-FFF2-40B4-BE49-F238E27FC236}">
                <a16:creationId xmlns:a16="http://schemas.microsoft.com/office/drawing/2014/main" id="{0928F66A-A2EF-4AAC-9169-A328F57335EE}"/>
              </a:ext>
            </a:extLst>
          </p:cNvPr>
          <p:cNvGraphicFramePr>
            <a:graphicFrameLocks noGrp="1"/>
          </p:cNvGraphicFramePr>
          <p:nvPr>
            <p:ph sz="half" idx="4294967295"/>
            <p:extLst>
              <p:ext uri="{D42A27DB-BD31-4B8C-83A1-F6EECF244321}">
                <p14:modId xmlns:p14="http://schemas.microsoft.com/office/powerpoint/2010/main" val="3339127311"/>
              </p:ext>
            </p:extLst>
          </p:nvPr>
        </p:nvGraphicFramePr>
        <p:xfrm>
          <a:off x="1526292" y="2440215"/>
          <a:ext cx="6091416" cy="3431196"/>
        </p:xfrm>
        <a:graphic>
          <a:graphicData uri="http://schemas.openxmlformats.org/drawingml/2006/table">
            <a:tbl>
              <a:tblPr/>
              <a:tblGrid>
                <a:gridCol w="1816445">
                  <a:extLst>
                    <a:ext uri="{9D8B030D-6E8A-4147-A177-3AD203B41FA5}">
                      <a16:colId xmlns:a16="http://schemas.microsoft.com/office/drawing/2014/main" val="3498209967"/>
                    </a:ext>
                  </a:extLst>
                </a:gridCol>
                <a:gridCol w="381343">
                  <a:extLst>
                    <a:ext uri="{9D8B030D-6E8A-4147-A177-3AD203B41FA5}">
                      <a16:colId xmlns:a16="http://schemas.microsoft.com/office/drawing/2014/main" val="3165052193"/>
                    </a:ext>
                  </a:extLst>
                </a:gridCol>
                <a:gridCol w="1805471">
                  <a:extLst>
                    <a:ext uri="{9D8B030D-6E8A-4147-A177-3AD203B41FA5}">
                      <a16:colId xmlns:a16="http://schemas.microsoft.com/office/drawing/2014/main" val="3762303725"/>
                    </a:ext>
                  </a:extLst>
                </a:gridCol>
                <a:gridCol w="1805471">
                  <a:extLst>
                    <a:ext uri="{9D8B030D-6E8A-4147-A177-3AD203B41FA5}">
                      <a16:colId xmlns:a16="http://schemas.microsoft.com/office/drawing/2014/main" val="2102481253"/>
                    </a:ext>
                  </a:extLst>
                </a:gridCol>
                <a:gridCol w="282686">
                  <a:extLst>
                    <a:ext uri="{9D8B030D-6E8A-4147-A177-3AD203B41FA5}">
                      <a16:colId xmlns:a16="http://schemas.microsoft.com/office/drawing/2014/main" val="1756768654"/>
                    </a:ext>
                  </a:extLst>
                </a:gridCol>
              </a:tblGrid>
              <a:tr h="571866">
                <a:tc>
                  <a:txBody>
                    <a:bodyPr/>
                    <a:lstStyle/>
                    <a:p>
                      <a:pPr algn="l"/>
                      <a:r>
                        <a:rPr lang="en-US" sz="700" dirty="0">
                          <a:effectLst/>
                        </a:rPr>
                        <a:t>Name</a:t>
                      </a:r>
                    </a:p>
                  </a:txBody>
                  <a:tcPr marL="35117" marR="35117" marT="17559" marB="17559" anchor="ctr">
                    <a:lnL>
                      <a:noFill/>
                    </a:lnL>
                    <a:lnR>
                      <a:noFill/>
                    </a:lnR>
                    <a:lnT>
                      <a:noFill/>
                    </a:lnT>
                    <a:lnB>
                      <a:noFill/>
                    </a:lnB>
                    <a:solidFill>
                      <a:srgbClr val="FFFFFF"/>
                    </a:solidFill>
                  </a:tcPr>
                </a:tc>
                <a:tc gridSpan="2">
                  <a:txBody>
                    <a:bodyPr/>
                    <a:lstStyle/>
                    <a:p>
                      <a:pPr algn="l"/>
                      <a:r>
                        <a:rPr lang="en-US" sz="700" dirty="0">
                          <a:effectLst/>
                        </a:rPr>
                        <a:t>Range</a:t>
                      </a:r>
                    </a:p>
                  </a:txBody>
                  <a:tcPr marL="35117" marR="35117" marT="17559" marB="17559" anchor="ctr">
                    <a:lnL>
                      <a:noFill/>
                    </a:lnL>
                    <a:lnR>
                      <a:noFill/>
                    </a:lnR>
                    <a:lnT>
                      <a:noFill/>
                    </a:lnT>
                    <a:lnB>
                      <a:noFill/>
                    </a:lnB>
                    <a:solidFill>
                      <a:srgbClr val="FFFFFF"/>
                    </a:solidFill>
                  </a:tcPr>
                </a:tc>
                <a:tc hMerge="1">
                  <a:txBody>
                    <a:bodyPr/>
                    <a:lstStyle/>
                    <a:p>
                      <a:endParaRPr lang="en-US"/>
                    </a:p>
                  </a:txBody>
                  <a:tcPr/>
                </a:tc>
                <a:tc>
                  <a:txBody>
                    <a:bodyPr/>
                    <a:lstStyle/>
                    <a:p>
                      <a:r>
                        <a:rPr lang="en-US" sz="700" dirty="0">
                          <a:effectLst/>
                        </a:rPr>
                        <a:t>Remove row in edit mode</a:t>
                      </a:r>
                    </a:p>
                  </a:txBody>
                  <a:tcPr marL="35117" marR="35117" marT="17559" marB="17559" anchor="ctr">
                    <a:lnL>
                      <a:noFill/>
                    </a:lnL>
                    <a:lnR>
                      <a:noFill/>
                    </a:lnR>
                    <a:lnT>
                      <a:noFill/>
                    </a:lnT>
                    <a:lnB>
                      <a:noFill/>
                    </a:lnB>
                    <a:solidFill>
                      <a:srgbClr val="FFFFFF"/>
                    </a:solidFill>
                  </a:tcPr>
                </a:tc>
                <a:tc>
                  <a:txBody>
                    <a:bodyPr/>
                    <a:lstStyle/>
                    <a:p>
                      <a:endParaRPr lang="en-US" sz="700" dirty="0"/>
                    </a:p>
                  </a:txBody>
                  <a:tcPr marL="35117" marR="35117" marT="17559" marB="17559">
                    <a:lnL>
                      <a:noFill/>
                    </a:lnL>
                  </a:tcPr>
                </a:tc>
                <a:extLst>
                  <a:ext uri="{0D108BD9-81ED-4DB2-BD59-A6C34878D82A}">
                    <a16:rowId xmlns:a16="http://schemas.microsoft.com/office/drawing/2014/main" val="277052789"/>
                  </a:ext>
                </a:extLst>
              </a:tr>
              <a:tr h="571866">
                <a:tc>
                  <a:txBody>
                    <a:bodyPr/>
                    <a:lstStyle/>
                    <a:p>
                      <a:endParaRPr lang="en-US" sz="700" dirty="0"/>
                    </a:p>
                  </a:txBody>
                  <a:tcPr marL="35117" marR="35117" marT="17559" marB="17559" anchor="ctr">
                    <a:lnL>
                      <a:noFill/>
                    </a:lnL>
                    <a:lnR>
                      <a:noFill/>
                    </a:lnR>
                    <a:lnT>
                      <a:noFill/>
                    </a:lnT>
                    <a:lnB>
                      <a:noFill/>
                    </a:lnB>
                    <a:solidFill>
                      <a:srgbClr val="FFFFFF"/>
                    </a:solidFill>
                  </a:tcPr>
                </a:tc>
                <a:tc>
                  <a:txBody>
                    <a:bodyPr/>
                    <a:lstStyle/>
                    <a:p>
                      <a:r>
                        <a:rPr lang="en-US" sz="700" dirty="0"/>
                        <a:t>A</a:t>
                      </a:r>
                    </a:p>
                  </a:txBody>
                  <a:tcPr marL="35117" marR="35117" marT="17559" marB="17559" anchor="ctr">
                    <a:lnL>
                      <a:noFill/>
                    </a:lnL>
                    <a:lnR>
                      <a:noFill/>
                    </a:lnR>
                    <a:lnT>
                      <a:noFill/>
                    </a:lnT>
                    <a:lnB>
                      <a:noFill/>
                    </a:lnB>
                    <a:solidFill>
                      <a:srgbClr val="FFFFFF"/>
                    </a:solidFill>
                  </a:tcPr>
                </a:tc>
                <a:tc>
                  <a:txBody>
                    <a:bodyPr/>
                    <a:lstStyle/>
                    <a:p>
                      <a:r>
                        <a:rPr lang="en-US" sz="700" dirty="0">
                          <a:effectLst/>
                        </a:rPr>
                        <a:t>100%</a:t>
                      </a:r>
                    </a:p>
                  </a:txBody>
                  <a:tcPr marL="7316" marR="7316" marT="7316" marB="7316" anchor="ctr">
                    <a:lnL>
                      <a:noFill/>
                    </a:lnL>
                    <a:lnR>
                      <a:noFill/>
                    </a:lnR>
                    <a:lnT>
                      <a:noFill/>
                    </a:lnT>
                    <a:lnB>
                      <a:noFill/>
                    </a:lnB>
                    <a:solidFill>
                      <a:srgbClr val="FFFFFF"/>
                    </a:solidFill>
                  </a:tcPr>
                </a:tc>
                <a:tc>
                  <a:txBody>
                    <a:bodyPr/>
                    <a:lstStyle/>
                    <a:p>
                      <a:r>
                        <a:rPr lang="en-US" sz="700" dirty="0">
                          <a:effectLst/>
                        </a:rPr>
                        <a:t>to 94%</a:t>
                      </a:r>
                    </a:p>
                  </a:txBody>
                  <a:tcPr marL="7316" marR="7316" marT="7316" marB="7316" anchor="ctr">
                    <a:lnL>
                      <a:noFill/>
                    </a:lnL>
                    <a:lnR>
                      <a:noFill/>
                    </a:lnR>
                    <a:lnT>
                      <a:noFill/>
                    </a:lnT>
                    <a:lnB>
                      <a:noFill/>
                    </a:lnB>
                    <a:solidFill>
                      <a:srgbClr val="FFFFFF"/>
                    </a:solidFill>
                  </a:tcPr>
                </a:tc>
                <a:tc>
                  <a:txBody>
                    <a:bodyPr/>
                    <a:lstStyle/>
                    <a:p>
                      <a:endParaRPr lang="en-US" sz="700" dirty="0">
                        <a:effectLst/>
                      </a:endParaRPr>
                    </a:p>
                  </a:txBody>
                  <a:tcPr marL="7316" marR="7316" marT="7316" marB="7316" anchor="ctr">
                    <a:lnL>
                      <a:noFill/>
                    </a:lnL>
                    <a:lnR>
                      <a:noFill/>
                    </a:lnR>
                    <a:lnB>
                      <a:noFill/>
                    </a:lnB>
                    <a:solidFill>
                      <a:srgbClr val="FFFFFF"/>
                    </a:solidFill>
                  </a:tcPr>
                </a:tc>
                <a:extLst>
                  <a:ext uri="{0D108BD9-81ED-4DB2-BD59-A6C34878D82A}">
                    <a16:rowId xmlns:a16="http://schemas.microsoft.com/office/drawing/2014/main" val="3457428967"/>
                  </a:ext>
                </a:extLst>
              </a:tr>
              <a:tr h="571866">
                <a:tc>
                  <a:txBody>
                    <a:bodyPr/>
                    <a:lstStyle/>
                    <a:p>
                      <a:endParaRPr lang="en-US" sz="700" dirty="0"/>
                    </a:p>
                  </a:txBody>
                  <a:tcPr marL="35117" marR="35117" marT="17559" marB="17559" anchor="ctr">
                    <a:lnL>
                      <a:noFill/>
                    </a:lnL>
                    <a:lnR>
                      <a:noFill/>
                    </a:lnR>
                    <a:lnT>
                      <a:noFill/>
                    </a:lnT>
                    <a:lnB>
                      <a:noFill/>
                    </a:lnB>
                    <a:solidFill>
                      <a:srgbClr val="FFFFFF"/>
                    </a:solidFill>
                  </a:tcPr>
                </a:tc>
                <a:tc>
                  <a:txBody>
                    <a:bodyPr/>
                    <a:lstStyle/>
                    <a:p>
                      <a:r>
                        <a:rPr lang="en-US" sz="700" dirty="0"/>
                        <a:t>B</a:t>
                      </a:r>
                    </a:p>
                  </a:txBody>
                  <a:tcPr marL="35117" marR="35117" marT="17559" marB="17559" anchor="ctr">
                    <a:lnL>
                      <a:noFill/>
                    </a:lnL>
                    <a:lnR>
                      <a:noFill/>
                    </a:lnR>
                    <a:lnT>
                      <a:noFill/>
                    </a:lnT>
                    <a:lnB>
                      <a:noFill/>
                    </a:lnB>
                    <a:solidFill>
                      <a:srgbClr val="FFFFFF"/>
                    </a:solidFill>
                  </a:tcPr>
                </a:tc>
                <a:tc>
                  <a:txBody>
                    <a:bodyPr/>
                    <a:lstStyle/>
                    <a:p>
                      <a:r>
                        <a:rPr lang="en-US" sz="700" dirty="0">
                          <a:effectLst/>
                        </a:rPr>
                        <a:t>&lt; 94%</a:t>
                      </a:r>
                    </a:p>
                  </a:txBody>
                  <a:tcPr marL="7316" marR="7316" marT="7316" marB="7316" anchor="ctr">
                    <a:lnL>
                      <a:noFill/>
                    </a:lnL>
                    <a:lnR>
                      <a:noFill/>
                    </a:lnR>
                    <a:lnT>
                      <a:noFill/>
                    </a:lnT>
                    <a:lnB>
                      <a:noFill/>
                    </a:lnB>
                    <a:solidFill>
                      <a:srgbClr val="FFFFFF"/>
                    </a:solidFill>
                  </a:tcPr>
                </a:tc>
                <a:tc>
                  <a:txBody>
                    <a:bodyPr/>
                    <a:lstStyle/>
                    <a:p>
                      <a:r>
                        <a:rPr lang="en-US" sz="700" dirty="0">
                          <a:effectLst/>
                        </a:rPr>
                        <a:t>to 87%</a:t>
                      </a:r>
                    </a:p>
                  </a:txBody>
                  <a:tcPr marL="7316" marR="7316" marT="7316" marB="7316" anchor="ctr">
                    <a:lnL>
                      <a:noFill/>
                    </a:lnL>
                    <a:lnR>
                      <a:noFill/>
                    </a:lnR>
                    <a:lnT>
                      <a:noFill/>
                    </a:lnT>
                    <a:lnB>
                      <a:noFill/>
                    </a:lnB>
                    <a:solidFill>
                      <a:srgbClr val="FFFFFF"/>
                    </a:solidFill>
                  </a:tcPr>
                </a:tc>
                <a:tc>
                  <a:txBody>
                    <a:bodyPr/>
                    <a:lstStyle/>
                    <a:p>
                      <a:endParaRPr lang="en-US" sz="700" dirty="0">
                        <a:effectLst/>
                      </a:endParaRPr>
                    </a:p>
                  </a:txBody>
                  <a:tcPr marL="7316" marR="7316" marT="7316" marB="7316" anchor="ctr">
                    <a:lnL>
                      <a:noFill/>
                    </a:lnL>
                    <a:lnR>
                      <a:noFill/>
                    </a:lnR>
                    <a:lnT>
                      <a:noFill/>
                    </a:lnT>
                    <a:lnB>
                      <a:noFill/>
                    </a:lnB>
                    <a:solidFill>
                      <a:srgbClr val="FFFFFF"/>
                    </a:solidFill>
                  </a:tcPr>
                </a:tc>
                <a:extLst>
                  <a:ext uri="{0D108BD9-81ED-4DB2-BD59-A6C34878D82A}">
                    <a16:rowId xmlns:a16="http://schemas.microsoft.com/office/drawing/2014/main" val="449966078"/>
                  </a:ext>
                </a:extLst>
              </a:tr>
              <a:tr h="571866">
                <a:tc>
                  <a:txBody>
                    <a:bodyPr/>
                    <a:lstStyle/>
                    <a:p>
                      <a:endParaRPr lang="en-US" sz="700" dirty="0"/>
                    </a:p>
                  </a:txBody>
                  <a:tcPr marL="35117" marR="35117" marT="17559" marB="17559" anchor="ctr">
                    <a:lnL>
                      <a:noFill/>
                    </a:lnL>
                    <a:lnR>
                      <a:noFill/>
                    </a:lnR>
                    <a:lnT>
                      <a:noFill/>
                    </a:lnT>
                    <a:lnB>
                      <a:noFill/>
                    </a:lnB>
                    <a:solidFill>
                      <a:srgbClr val="FFFFFF"/>
                    </a:solidFill>
                  </a:tcPr>
                </a:tc>
                <a:tc>
                  <a:txBody>
                    <a:bodyPr/>
                    <a:lstStyle/>
                    <a:p>
                      <a:r>
                        <a:rPr lang="en-US" sz="700" dirty="0"/>
                        <a:t>C</a:t>
                      </a:r>
                    </a:p>
                  </a:txBody>
                  <a:tcPr marL="35117" marR="35117" marT="17559" marB="17559" anchor="ctr">
                    <a:lnL>
                      <a:noFill/>
                    </a:lnL>
                    <a:lnR>
                      <a:noFill/>
                    </a:lnR>
                    <a:lnT>
                      <a:noFill/>
                    </a:lnT>
                    <a:lnB>
                      <a:noFill/>
                    </a:lnB>
                    <a:solidFill>
                      <a:srgbClr val="FFFFFF"/>
                    </a:solidFill>
                  </a:tcPr>
                </a:tc>
                <a:tc>
                  <a:txBody>
                    <a:bodyPr/>
                    <a:lstStyle/>
                    <a:p>
                      <a:r>
                        <a:rPr lang="en-US" sz="700" dirty="0">
                          <a:effectLst/>
                        </a:rPr>
                        <a:t>&lt; 87%</a:t>
                      </a:r>
                    </a:p>
                  </a:txBody>
                  <a:tcPr marL="7316" marR="7316" marT="7316" marB="7316" anchor="ctr">
                    <a:lnL>
                      <a:noFill/>
                    </a:lnL>
                    <a:lnR>
                      <a:noFill/>
                    </a:lnR>
                    <a:lnT>
                      <a:noFill/>
                    </a:lnT>
                    <a:lnB>
                      <a:noFill/>
                    </a:lnB>
                    <a:solidFill>
                      <a:srgbClr val="FFFFFF"/>
                    </a:solidFill>
                  </a:tcPr>
                </a:tc>
                <a:tc>
                  <a:txBody>
                    <a:bodyPr/>
                    <a:lstStyle/>
                    <a:p>
                      <a:r>
                        <a:rPr lang="en-US" sz="700" dirty="0">
                          <a:effectLst/>
                        </a:rPr>
                        <a:t>to 80%</a:t>
                      </a:r>
                    </a:p>
                  </a:txBody>
                  <a:tcPr marL="7316" marR="7316" marT="7316" marB="7316" anchor="ctr">
                    <a:lnL>
                      <a:noFill/>
                    </a:lnL>
                    <a:lnR>
                      <a:noFill/>
                    </a:lnR>
                    <a:lnT>
                      <a:noFill/>
                    </a:lnT>
                    <a:lnB>
                      <a:noFill/>
                    </a:lnB>
                    <a:solidFill>
                      <a:srgbClr val="FFFFFF"/>
                    </a:solidFill>
                  </a:tcPr>
                </a:tc>
                <a:tc>
                  <a:txBody>
                    <a:bodyPr/>
                    <a:lstStyle/>
                    <a:p>
                      <a:endParaRPr lang="en-US" sz="700" dirty="0">
                        <a:effectLst/>
                      </a:endParaRPr>
                    </a:p>
                  </a:txBody>
                  <a:tcPr marL="7316" marR="7316" marT="7316" marB="7316" anchor="ctr">
                    <a:lnL>
                      <a:noFill/>
                    </a:lnL>
                    <a:lnR>
                      <a:noFill/>
                    </a:lnR>
                    <a:lnT>
                      <a:noFill/>
                    </a:lnT>
                    <a:lnB>
                      <a:noFill/>
                    </a:lnB>
                    <a:solidFill>
                      <a:srgbClr val="FFFFFF"/>
                    </a:solidFill>
                  </a:tcPr>
                </a:tc>
                <a:extLst>
                  <a:ext uri="{0D108BD9-81ED-4DB2-BD59-A6C34878D82A}">
                    <a16:rowId xmlns:a16="http://schemas.microsoft.com/office/drawing/2014/main" val="4278885675"/>
                  </a:ext>
                </a:extLst>
              </a:tr>
              <a:tr h="571866">
                <a:tc>
                  <a:txBody>
                    <a:bodyPr/>
                    <a:lstStyle/>
                    <a:p>
                      <a:endParaRPr lang="en-US" sz="700" dirty="0"/>
                    </a:p>
                  </a:txBody>
                  <a:tcPr marL="35117" marR="35117" marT="17559" marB="17559" anchor="ctr">
                    <a:lnL>
                      <a:noFill/>
                    </a:lnL>
                    <a:lnR>
                      <a:noFill/>
                    </a:lnR>
                    <a:lnT>
                      <a:noFill/>
                    </a:lnT>
                    <a:lnB>
                      <a:noFill/>
                    </a:lnB>
                    <a:solidFill>
                      <a:srgbClr val="FFFFFF"/>
                    </a:solidFill>
                  </a:tcPr>
                </a:tc>
                <a:tc>
                  <a:txBody>
                    <a:bodyPr/>
                    <a:lstStyle/>
                    <a:p>
                      <a:r>
                        <a:rPr lang="en-US" sz="700" dirty="0"/>
                        <a:t>D</a:t>
                      </a:r>
                    </a:p>
                  </a:txBody>
                  <a:tcPr marL="35117" marR="35117" marT="17559" marB="17559" anchor="ctr">
                    <a:lnL>
                      <a:noFill/>
                    </a:lnL>
                    <a:lnR>
                      <a:noFill/>
                    </a:lnR>
                    <a:lnT>
                      <a:noFill/>
                    </a:lnT>
                    <a:lnB>
                      <a:noFill/>
                    </a:lnB>
                    <a:solidFill>
                      <a:srgbClr val="FFFFFF"/>
                    </a:solidFill>
                  </a:tcPr>
                </a:tc>
                <a:tc>
                  <a:txBody>
                    <a:bodyPr/>
                    <a:lstStyle/>
                    <a:p>
                      <a:r>
                        <a:rPr lang="en-US" sz="700" dirty="0">
                          <a:effectLst/>
                        </a:rPr>
                        <a:t>&lt; 80%</a:t>
                      </a:r>
                    </a:p>
                  </a:txBody>
                  <a:tcPr marL="7316" marR="7316" marT="7316" marB="7316" anchor="ctr">
                    <a:lnL>
                      <a:noFill/>
                    </a:lnL>
                    <a:lnR>
                      <a:noFill/>
                    </a:lnR>
                    <a:lnT>
                      <a:noFill/>
                    </a:lnT>
                    <a:lnB>
                      <a:noFill/>
                    </a:lnB>
                    <a:solidFill>
                      <a:srgbClr val="FFFFFF"/>
                    </a:solidFill>
                  </a:tcPr>
                </a:tc>
                <a:tc>
                  <a:txBody>
                    <a:bodyPr/>
                    <a:lstStyle/>
                    <a:p>
                      <a:r>
                        <a:rPr lang="en-US" sz="700" dirty="0">
                          <a:effectLst/>
                        </a:rPr>
                        <a:t>to 75%</a:t>
                      </a:r>
                    </a:p>
                  </a:txBody>
                  <a:tcPr marL="7316" marR="7316" marT="7316" marB="7316" anchor="ctr">
                    <a:lnL>
                      <a:noFill/>
                    </a:lnL>
                    <a:lnR>
                      <a:noFill/>
                    </a:lnR>
                    <a:lnT>
                      <a:noFill/>
                    </a:lnT>
                    <a:lnB>
                      <a:noFill/>
                    </a:lnB>
                    <a:solidFill>
                      <a:srgbClr val="FFFFFF"/>
                    </a:solidFill>
                  </a:tcPr>
                </a:tc>
                <a:tc>
                  <a:txBody>
                    <a:bodyPr/>
                    <a:lstStyle/>
                    <a:p>
                      <a:endParaRPr lang="en-US" sz="700" dirty="0">
                        <a:effectLst/>
                      </a:endParaRPr>
                    </a:p>
                  </a:txBody>
                  <a:tcPr marL="7316" marR="7316" marT="7316" marB="7316" anchor="ctr">
                    <a:lnL>
                      <a:noFill/>
                    </a:lnL>
                    <a:lnR>
                      <a:noFill/>
                    </a:lnR>
                    <a:lnT>
                      <a:noFill/>
                    </a:lnT>
                    <a:lnB>
                      <a:noFill/>
                    </a:lnB>
                    <a:solidFill>
                      <a:srgbClr val="FFFFFF"/>
                    </a:solidFill>
                  </a:tcPr>
                </a:tc>
                <a:extLst>
                  <a:ext uri="{0D108BD9-81ED-4DB2-BD59-A6C34878D82A}">
                    <a16:rowId xmlns:a16="http://schemas.microsoft.com/office/drawing/2014/main" val="254722102"/>
                  </a:ext>
                </a:extLst>
              </a:tr>
              <a:tr h="571866">
                <a:tc>
                  <a:txBody>
                    <a:bodyPr/>
                    <a:lstStyle/>
                    <a:p>
                      <a:endParaRPr lang="en-US" sz="700" dirty="0"/>
                    </a:p>
                  </a:txBody>
                  <a:tcPr marL="35117" marR="35117" marT="17559" marB="17559" anchor="ctr">
                    <a:lnL>
                      <a:noFill/>
                    </a:lnL>
                    <a:lnR>
                      <a:noFill/>
                    </a:lnR>
                    <a:lnT>
                      <a:noFill/>
                    </a:lnT>
                    <a:lnB>
                      <a:noFill/>
                    </a:lnB>
                    <a:solidFill>
                      <a:srgbClr val="FFFFFF"/>
                    </a:solidFill>
                  </a:tcPr>
                </a:tc>
                <a:tc>
                  <a:txBody>
                    <a:bodyPr/>
                    <a:lstStyle/>
                    <a:p>
                      <a:r>
                        <a:rPr lang="en-US" sz="700" dirty="0"/>
                        <a:t>F</a:t>
                      </a:r>
                    </a:p>
                  </a:txBody>
                  <a:tcPr marL="35117" marR="35117" marT="17559" marB="17559" anchor="ctr">
                    <a:lnL>
                      <a:noFill/>
                    </a:lnL>
                    <a:lnR>
                      <a:noFill/>
                    </a:lnR>
                    <a:lnT>
                      <a:noFill/>
                    </a:lnT>
                    <a:lnB>
                      <a:noFill/>
                    </a:lnB>
                    <a:solidFill>
                      <a:srgbClr val="FFFFFF"/>
                    </a:solidFill>
                  </a:tcPr>
                </a:tc>
                <a:tc>
                  <a:txBody>
                    <a:bodyPr/>
                    <a:lstStyle/>
                    <a:p>
                      <a:r>
                        <a:rPr lang="en-US" sz="700" dirty="0">
                          <a:effectLst/>
                        </a:rPr>
                        <a:t>&lt; 75%</a:t>
                      </a:r>
                    </a:p>
                  </a:txBody>
                  <a:tcPr marL="7316" marR="7316" marT="7316" marB="7316" anchor="ctr">
                    <a:lnL>
                      <a:noFill/>
                    </a:lnL>
                    <a:lnR>
                      <a:noFill/>
                    </a:lnR>
                    <a:lnT>
                      <a:noFill/>
                    </a:lnT>
                    <a:lnB>
                      <a:noFill/>
                    </a:lnB>
                    <a:solidFill>
                      <a:srgbClr val="FFFFFF"/>
                    </a:solidFill>
                  </a:tcPr>
                </a:tc>
                <a:tc>
                  <a:txBody>
                    <a:bodyPr/>
                    <a:lstStyle/>
                    <a:p>
                      <a:r>
                        <a:rPr lang="en-US" sz="700" dirty="0">
                          <a:effectLst/>
                        </a:rPr>
                        <a:t>to 0%</a:t>
                      </a:r>
                    </a:p>
                  </a:txBody>
                  <a:tcPr marL="7316" marR="7316" marT="7316" marB="7316" anchor="ctr">
                    <a:lnL>
                      <a:noFill/>
                    </a:lnL>
                    <a:lnR>
                      <a:noFill/>
                    </a:lnR>
                    <a:lnT>
                      <a:noFill/>
                    </a:lnT>
                    <a:lnB>
                      <a:noFill/>
                    </a:lnB>
                    <a:solidFill>
                      <a:srgbClr val="FFFFFF"/>
                    </a:solidFill>
                  </a:tcPr>
                </a:tc>
                <a:tc>
                  <a:txBody>
                    <a:bodyPr/>
                    <a:lstStyle/>
                    <a:p>
                      <a:endParaRPr lang="en-US" sz="700" dirty="0"/>
                    </a:p>
                  </a:txBody>
                  <a:tcPr marL="35117" marR="35117" marT="17559" marB="17559">
                    <a:lnL>
                      <a:noFill/>
                    </a:lnL>
                    <a:lnT>
                      <a:noFill/>
                    </a:lnT>
                  </a:tcPr>
                </a:tc>
                <a:extLst>
                  <a:ext uri="{0D108BD9-81ED-4DB2-BD59-A6C34878D82A}">
                    <a16:rowId xmlns:a16="http://schemas.microsoft.com/office/drawing/2014/main" val="1241446588"/>
                  </a:ext>
                </a:extLst>
              </a:tr>
            </a:tbl>
          </a:graphicData>
        </a:graphic>
      </p:graphicFrame>
    </p:spTree>
    <p:extLst>
      <p:ext uri="{BB962C8B-B14F-4D97-AF65-F5344CB8AC3E}">
        <p14:creationId xmlns:p14="http://schemas.microsoft.com/office/powerpoint/2010/main" val="366066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Grading Scheme Options</a:t>
            </a:r>
          </a:p>
        </p:txBody>
      </p:sp>
      <p:sp>
        <p:nvSpPr>
          <p:cNvPr id="5" name="Content Placeholder 4">
            <a:extLst>
              <a:ext uri="{FF2B5EF4-FFF2-40B4-BE49-F238E27FC236}">
                <a16:creationId xmlns:a16="http://schemas.microsoft.com/office/drawing/2014/main" id="{DB738256-6C54-4F99-B140-48C637E352DC}"/>
              </a:ext>
            </a:extLst>
          </p:cNvPr>
          <p:cNvSpPr>
            <a:spLocks noGrp="1"/>
          </p:cNvSpPr>
          <p:nvPr>
            <p:ph idx="1"/>
          </p:nvPr>
        </p:nvSpPr>
        <p:spPr/>
        <p:txBody>
          <a:bodyPr/>
          <a:lstStyle/>
          <a:p>
            <a:pPr marL="0" indent="0">
              <a:buNone/>
            </a:pPr>
            <a:r>
              <a:rPr lang="en-US" dirty="0"/>
              <a:t>If you use another grading scale that is not available in our Canvas system, send it to </a:t>
            </a:r>
            <a:r>
              <a:rPr lang="en-US" dirty="0">
                <a:hlinkClick r:id="rId2"/>
              </a:rPr>
              <a:t>robin.l.fisch@svcc.edu</a:t>
            </a:r>
            <a:r>
              <a:rPr lang="en-US" dirty="0"/>
              <a:t> and it will be created in our Canvas system and become available to all. </a:t>
            </a:r>
          </a:p>
          <a:p>
            <a:pPr marL="0" indent="0">
              <a:buNone/>
            </a:pPr>
            <a:endParaRPr lang="en-US" dirty="0"/>
          </a:p>
          <a:p>
            <a:pPr marL="0" indent="0">
              <a:buNone/>
            </a:pPr>
            <a:r>
              <a:rPr lang="en-US" dirty="0"/>
              <a:t>The scale must be based on percent totals. </a:t>
            </a:r>
          </a:p>
        </p:txBody>
      </p:sp>
    </p:spTree>
    <p:extLst>
      <p:ext uri="{BB962C8B-B14F-4D97-AF65-F5344CB8AC3E}">
        <p14:creationId xmlns:p14="http://schemas.microsoft.com/office/powerpoint/2010/main" val="119248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8D5D-B0CC-46E7-8901-275B7915A78D}"/>
              </a:ext>
            </a:extLst>
          </p:cNvPr>
          <p:cNvSpPr>
            <a:spLocks noGrp="1"/>
          </p:cNvSpPr>
          <p:nvPr>
            <p:ph type="title"/>
          </p:nvPr>
        </p:nvSpPr>
        <p:spPr/>
        <p:txBody>
          <a:bodyPr/>
          <a:lstStyle/>
          <a:p>
            <a:r>
              <a:rPr lang="en-US" dirty="0"/>
              <a:t>Final Grade Override</a:t>
            </a:r>
          </a:p>
        </p:txBody>
      </p:sp>
      <p:sp>
        <p:nvSpPr>
          <p:cNvPr id="5" name="Content Placeholder 4">
            <a:extLst>
              <a:ext uri="{FF2B5EF4-FFF2-40B4-BE49-F238E27FC236}">
                <a16:creationId xmlns:a16="http://schemas.microsoft.com/office/drawing/2014/main" id="{8BF52658-F320-4389-B667-1406F948A251}"/>
              </a:ext>
            </a:extLst>
          </p:cNvPr>
          <p:cNvSpPr>
            <a:spLocks noGrp="1"/>
          </p:cNvSpPr>
          <p:nvPr>
            <p:ph idx="1"/>
          </p:nvPr>
        </p:nvSpPr>
        <p:spPr/>
        <p:txBody>
          <a:bodyPr>
            <a:normAutofit fontScale="92500" lnSpcReduction="20000"/>
          </a:bodyPr>
          <a:lstStyle/>
          <a:p>
            <a:pPr marL="0" indent="0">
              <a:buNone/>
            </a:pPr>
            <a:r>
              <a:rPr lang="en-US" dirty="0"/>
              <a:t>Letter grades that are manually edited (rounded up) are not conveyed back to Canvas. </a:t>
            </a:r>
          </a:p>
          <a:p>
            <a:pPr marL="0" indent="0">
              <a:buNone/>
            </a:pPr>
            <a:endParaRPr lang="en-US" dirty="0"/>
          </a:p>
          <a:p>
            <a:pPr marL="0" indent="0">
              <a:buNone/>
            </a:pPr>
            <a:r>
              <a:rPr lang="en-US" dirty="0"/>
              <a:t>Consider enabling </a:t>
            </a:r>
            <a:r>
              <a:rPr lang="en-US" b="1" dirty="0"/>
              <a:t>Final Grade Override </a:t>
            </a:r>
            <a:r>
              <a:rPr lang="en-US" dirty="0"/>
              <a:t>in your Canvas course. </a:t>
            </a:r>
          </a:p>
          <a:p>
            <a:pPr marL="0" indent="0">
              <a:buNone/>
            </a:pPr>
            <a:endParaRPr lang="en-US" dirty="0"/>
          </a:p>
          <a:p>
            <a:pPr marL="0" indent="0">
              <a:buNone/>
            </a:pPr>
            <a:r>
              <a:rPr lang="en-US" dirty="0"/>
              <a:t>Final Grade Override allows instructors to manually edit letter grades in a new gradebook column called Override. When a grade is entered in Override, it is the grade a student will see in their Canvas grade report. </a:t>
            </a:r>
          </a:p>
        </p:txBody>
      </p:sp>
    </p:spTree>
    <p:extLst>
      <p:ext uri="{BB962C8B-B14F-4D97-AF65-F5344CB8AC3E}">
        <p14:creationId xmlns:p14="http://schemas.microsoft.com/office/powerpoint/2010/main" val="51411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Enable Final Grade Override in a Course</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sz="half" idx="1"/>
          </p:nvPr>
        </p:nvSpPr>
        <p:spPr/>
        <p:txBody>
          <a:bodyPr>
            <a:normAutofit lnSpcReduction="10000"/>
          </a:bodyPr>
          <a:lstStyle/>
          <a:p>
            <a:r>
              <a:rPr lang="en-US" dirty="0">
                <a:solidFill>
                  <a:schemeClr val="tx1"/>
                </a:solidFill>
              </a:rPr>
              <a:t>Navigate to course Settings</a:t>
            </a:r>
          </a:p>
          <a:p>
            <a:endParaRPr lang="en-US" dirty="0">
              <a:solidFill>
                <a:schemeClr val="tx1"/>
              </a:solidFill>
            </a:endParaRPr>
          </a:p>
          <a:p>
            <a:r>
              <a:rPr lang="en-US" dirty="0"/>
              <a:t>Select the Feature Options tab</a:t>
            </a:r>
          </a:p>
          <a:p>
            <a:endParaRPr lang="en-US" dirty="0">
              <a:solidFill>
                <a:schemeClr val="tx1"/>
              </a:solidFill>
            </a:endParaRPr>
          </a:p>
          <a:p>
            <a:r>
              <a:rPr lang="en-US" dirty="0"/>
              <a:t>Scroll down to Final Grade Override and change the State to a green checkmark.</a:t>
            </a:r>
            <a:endParaRPr lang="en-US" dirty="0">
              <a:solidFill>
                <a:schemeClr val="tx1"/>
              </a:solidFill>
            </a:endParaRPr>
          </a:p>
          <a:p>
            <a:pPr marL="0" indent="0">
              <a:buNone/>
            </a:pPr>
            <a:endParaRPr lang="en-US" dirty="0">
              <a:solidFill>
                <a:schemeClr val="tx1"/>
              </a:solidFill>
            </a:endParaRPr>
          </a:p>
        </p:txBody>
      </p:sp>
      <p:pic>
        <p:nvPicPr>
          <p:cNvPr id="6" name="Content Placeholder 5" descr="Screenshot of Final Grade Override in course settings">
            <a:extLst>
              <a:ext uri="{FF2B5EF4-FFF2-40B4-BE49-F238E27FC236}">
                <a16:creationId xmlns:a16="http://schemas.microsoft.com/office/drawing/2014/main" id="{FBA28170-D076-4D84-BBFA-CBDB65DDB908}"/>
              </a:ext>
            </a:extLst>
          </p:cNvPr>
          <p:cNvPicPr>
            <a:picLocks noGrp="1" noChangeAspect="1"/>
          </p:cNvPicPr>
          <p:nvPr>
            <p:ph sz="half" idx="2"/>
          </p:nvPr>
        </p:nvPicPr>
        <p:blipFill>
          <a:blip r:embed="rId2"/>
          <a:stretch>
            <a:fillRect/>
          </a:stretch>
        </p:blipFill>
        <p:spPr>
          <a:xfrm>
            <a:off x="4648202" y="2291777"/>
            <a:ext cx="4038600" cy="3142808"/>
          </a:xfrm>
        </p:spPr>
      </p:pic>
    </p:spTree>
    <p:extLst>
      <p:ext uri="{BB962C8B-B14F-4D97-AF65-F5344CB8AC3E}">
        <p14:creationId xmlns:p14="http://schemas.microsoft.com/office/powerpoint/2010/main" val="406727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Canvas Tutorials</a:t>
            </a:r>
          </a:p>
        </p:txBody>
      </p:sp>
      <p:sp>
        <p:nvSpPr>
          <p:cNvPr id="3" name="Text Placeholder 2">
            <a:extLst>
              <a:ext uri="{FF2B5EF4-FFF2-40B4-BE49-F238E27FC236}">
                <a16:creationId xmlns:a16="http://schemas.microsoft.com/office/drawing/2014/main" id="{71C33049-DB8D-4D5D-8ABE-27875F85F4C8}"/>
              </a:ext>
            </a:extLst>
          </p:cNvPr>
          <p:cNvSpPr>
            <a:spLocks noGrp="1"/>
          </p:cNvSpPr>
          <p:nvPr>
            <p:ph type="body" idx="1"/>
          </p:nvPr>
        </p:nvSpPr>
        <p:spPr/>
        <p:txBody>
          <a:bodyPr/>
          <a:lstStyle/>
          <a:p>
            <a:r>
              <a:rPr lang="en-US" dirty="0">
                <a:solidFill>
                  <a:schemeClr val="tx1"/>
                </a:solidFill>
              </a:rPr>
              <a:t>Section III</a:t>
            </a:r>
          </a:p>
        </p:txBody>
      </p:sp>
    </p:spTree>
    <p:extLst>
      <p:ext uri="{BB962C8B-B14F-4D97-AF65-F5344CB8AC3E}">
        <p14:creationId xmlns:p14="http://schemas.microsoft.com/office/powerpoint/2010/main" val="298864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5D7-068B-476C-A1FE-A97F8D9B2EB8}"/>
              </a:ext>
            </a:extLst>
          </p:cNvPr>
          <p:cNvSpPr>
            <a:spLocks noGrp="1"/>
          </p:cNvSpPr>
          <p:nvPr>
            <p:ph type="title"/>
          </p:nvPr>
        </p:nvSpPr>
        <p:spPr/>
        <p:txBody>
          <a:bodyPr>
            <a:normAutofit/>
          </a:bodyPr>
          <a:lstStyle/>
          <a:p>
            <a:r>
              <a:rPr lang="en-US" sz="3200" dirty="0"/>
              <a:t>Grading Scheme Resources</a:t>
            </a:r>
          </a:p>
        </p:txBody>
      </p:sp>
      <p:sp>
        <p:nvSpPr>
          <p:cNvPr id="5" name="Content Placeholder 4">
            <a:extLst>
              <a:ext uri="{FF2B5EF4-FFF2-40B4-BE49-F238E27FC236}">
                <a16:creationId xmlns:a16="http://schemas.microsoft.com/office/drawing/2014/main" id="{0EEFE644-D58F-4862-937B-416A48AF01A5}"/>
              </a:ext>
            </a:extLst>
          </p:cNvPr>
          <p:cNvSpPr>
            <a:spLocks noGrp="1"/>
          </p:cNvSpPr>
          <p:nvPr>
            <p:ph idx="1"/>
          </p:nvPr>
        </p:nvSpPr>
        <p:spPr/>
        <p:txBody>
          <a:bodyPr>
            <a:normAutofit/>
          </a:bodyPr>
          <a:lstStyle/>
          <a:p>
            <a:pPr marL="0" indent="0">
              <a:buNone/>
            </a:pPr>
            <a:r>
              <a:rPr lang="en-US" dirty="0">
                <a:hlinkClick r:id="rId2"/>
              </a:rPr>
              <a:t>How do I use grading schemes in a course?</a:t>
            </a:r>
            <a:endParaRPr lang="en-US" dirty="0"/>
          </a:p>
          <a:p>
            <a:pPr marL="0" indent="0">
              <a:buNone/>
            </a:pPr>
            <a:endParaRPr lang="en-US" dirty="0"/>
          </a:p>
          <a:p>
            <a:pPr marL="0" indent="0">
              <a:buNone/>
            </a:pPr>
            <a:r>
              <a:rPr lang="en-US" dirty="0">
                <a:hlinkClick r:id="rId3"/>
              </a:rPr>
              <a:t>How do I view grading schemes in a course?</a:t>
            </a:r>
            <a:endParaRPr lang="en-US" dirty="0"/>
          </a:p>
          <a:p>
            <a:pPr marL="0" indent="0">
              <a:buNone/>
            </a:pPr>
            <a:endParaRPr lang="en-US" dirty="0"/>
          </a:p>
          <a:p>
            <a:pPr marL="0" indent="0">
              <a:buNone/>
            </a:pPr>
            <a:r>
              <a:rPr lang="en-US" dirty="0">
                <a:hlinkClick r:id="rId4"/>
              </a:rPr>
              <a:t>How do I enable a grading scheme for a course?</a:t>
            </a:r>
            <a:endParaRPr lang="en-US" dirty="0"/>
          </a:p>
          <a:p>
            <a:pPr marL="0" indent="0">
              <a:buNone/>
            </a:pPr>
            <a:endParaRPr lang="en-US" dirty="0"/>
          </a:p>
          <a:p>
            <a:pPr marL="0" indent="0">
              <a:buNone/>
            </a:pPr>
            <a:r>
              <a:rPr lang="en-US" dirty="0">
                <a:hlinkClick r:id="rId5"/>
              </a:rPr>
              <a:t>How do I add a grading scheme in a course? </a:t>
            </a:r>
            <a:endParaRPr lang="en-US" dirty="0"/>
          </a:p>
          <a:p>
            <a:pPr marL="0" indent="0">
              <a:buNone/>
            </a:pPr>
            <a:r>
              <a:rPr lang="en-US" sz="1700" dirty="0"/>
              <a:t>(For new grading scheme unique to your course and not available to all in Canvas)</a:t>
            </a:r>
          </a:p>
        </p:txBody>
      </p:sp>
    </p:spTree>
    <p:extLst>
      <p:ext uri="{BB962C8B-B14F-4D97-AF65-F5344CB8AC3E}">
        <p14:creationId xmlns:p14="http://schemas.microsoft.com/office/powerpoint/2010/main" val="2023808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B2015-AFF3-463E-9A6B-46786A0AB278}"/>
              </a:ext>
            </a:extLst>
          </p:cNvPr>
          <p:cNvSpPr>
            <a:spLocks noGrp="1"/>
          </p:cNvSpPr>
          <p:nvPr>
            <p:ph type="title"/>
          </p:nvPr>
        </p:nvSpPr>
        <p:spPr/>
        <p:txBody>
          <a:bodyPr/>
          <a:lstStyle/>
          <a:p>
            <a:r>
              <a:rPr lang="en-US" dirty="0"/>
              <a:t>Final Grade Override Resources</a:t>
            </a:r>
          </a:p>
        </p:txBody>
      </p:sp>
      <p:sp>
        <p:nvSpPr>
          <p:cNvPr id="6" name="Content Placeholder 5">
            <a:extLst>
              <a:ext uri="{FF2B5EF4-FFF2-40B4-BE49-F238E27FC236}">
                <a16:creationId xmlns:a16="http://schemas.microsoft.com/office/drawing/2014/main" id="{30676C3E-8AE0-4CA4-B3AE-45388B407A40}"/>
              </a:ext>
            </a:extLst>
          </p:cNvPr>
          <p:cNvSpPr>
            <a:spLocks noGrp="1"/>
          </p:cNvSpPr>
          <p:nvPr>
            <p:ph idx="1"/>
          </p:nvPr>
        </p:nvSpPr>
        <p:spPr/>
        <p:txBody>
          <a:bodyPr/>
          <a:lstStyle/>
          <a:p>
            <a:pPr marL="0" indent="0">
              <a:buNone/>
            </a:pPr>
            <a:r>
              <a:rPr lang="en-US" dirty="0">
                <a:hlinkClick r:id="rId2"/>
              </a:rPr>
              <a:t>How do I override a student’s final grade in the Gradebook?</a:t>
            </a:r>
            <a:endParaRPr lang="en-US" dirty="0"/>
          </a:p>
          <a:p>
            <a:pPr marL="0" indent="0">
              <a:buNone/>
            </a:pPr>
            <a:endParaRPr lang="en-US" dirty="0"/>
          </a:p>
        </p:txBody>
      </p:sp>
    </p:spTree>
    <p:extLst>
      <p:ext uri="{BB962C8B-B14F-4D97-AF65-F5344CB8AC3E}">
        <p14:creationId xmlns:p14="http://schemas.microsoft.com/office/powerpoint/2010/main" val="363565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2"/>
          <a:stretch>
            <a:fillRect/>
          </a:stretch>
        </p:blipFill>
        <p:spPr>
          <a:xfrm>
            <a:off x="-75628" y="0"/>
            <a:ext cx="9219627" cy="6914720"/>
          </a:xfrm>
          <a:prstGeom prst="rect">
            <a:avLst/>
          </a:prstGeom>
        </p:spPr>
      </p:pic>
      <p:sp>
        <p:nvSpPr>
          <p:cNvPr id="4" name="Title 3">
            <a:extLst>
              <a:ext uri="{FF2B5EF4-FFF2-40B4-BE49-F238E27FC236}">
                <a16:creationId xmlns:a16="http://schemas.microsoft.com/office/drawing/2014/main" id="{9AAA6A52-22E8-4C5C-BF87-EEF0632C531D}"/>
              </a:ext>
            </a:extLst>
          </p:cNvPr>
          <p:cNvSpPr>
            <a:spLocks noGrp="1"/>
          </p:cNvSpPr>
          <p:nvPr>
            <p:ph type="title"/>
          </p:nvPr>
        </p:nvSpPr>
        <p:spPr/>
        <p:txBody>
          <a:bodyPr>
            <a:normAutofit/>
          </a:bodyPr>
          <a:lstStyle/>
          <a:p>
            <a:r>
              <a:rPr lang="en-US" sz="3200" dirty="0"/>
              <a:t>Overview</a:t>
            </a:r>
          </a:p>
        </p:txBody>
      </p:sp>
      <p:sp>
        <p:nvSpPr>
          <p:cNvPr id="5" name="Text Placeholder 4">
            <a:extLst>
              <a:ext uri="{FF2B5EF4-FFF2-40B4-BE49-F238E27FC236}">
                <a16:creationId xmlns:a16="http://schemas.microsoft.com/office/drawing/2014/main" id="{D3F71CD7-8A07-46BE-8BF7-6E535A81AD9D}"/>
              </a:ext>
            </a:extLst>
          </p:cNvPr>
          <p:cNvSpPr>
            <a:spLocks noGrp="1"/>
          </p:cNvSpPr>
          <p:nvPr>
            <p:ph type="body" idx="1"/>
          </p:nvPr>
        </p:nvSpPr>
        <p:spPr/>
        <p:txBody>
          <a:bodyPr/>
          <a:lstStyle/>
          <a:p>
            <a:r>
              <a:rPr lang="en-US" dirty="0">
                <a:solidFill>
                  <a:schemeClr val="tx1"/>
                </a:solidFill>
              </a:rPr>
              <a:t>Section I</a:t>
            </a:r>
          </a:p>
        </p:txBody>
      </p:sp>
    </p:spTree>
    <p:extLst>
      <p:ext uri="{BB962C8B-B14F-4D97-AF65-F5344CB8AC3E}">
        <p14:creationId xmlns:p14="http://schemas.microsoft.com/office/powerpoint/2010/main" val="163332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991AA-2762-4FBF-854B-48C6FD205A40}"/>
              </a:ext>
            </a:extLst>
          </p:cNvPr>
          <p:cNvSpPr>
            <a:spLocks noGrp="1"/>
          </p:cNvSpPr>
          <p:nvPr>
            <p:ph type="title"/>
          </p:nvPr>
        </p:nvSpPr>
        <p:spPr/>
        <p:txBody>
          <a:bodyPr/>
          <a:lstStyle/>
          <a:p>
            <a:r>
              <a:rPr lang="en-US" dirty="0"/>
              <a:t>LPT Grade Transfer</a:t>
            </a:r>
          </a:p>
        </p:txBody>
      </p:sp>
      <p:sp>
        <p:nvSpPr>
          <p:cNvPr id="5" name="Content Placeholder 4">
            <a:extLst>
              <a:ext uri="{FF2B5EF4-FFF2-40B4-BE49-F238E27FC236}">
                <a16:creationId xmlns:a16="http://schemas.microsoft.com/office/drawing/2014/main" id="{34448119-0307-4436-96BC-1C6294E65F34}"/>
              </a:ext>
            </a:extLst>
          </p:cNvPr>
          <p:cNvSpPr>
            <a:spLocks noGrp="1"/>
          </p:cNvSpPr>
          <p:nvPr>
            <p:ph idx="1"/>
          </p:nvPr>
        </p:nvSpPr>
        <p:spPr/>
        <p:txBody>
          <a:bodyPr>
            <a:normAutofit lnSpcReduction="10000"/>
          </a:bodyPr>
          <a:lstStyle/>
          <a:p>
            <a:r>
              <a:rPr lang="en-US" dirty="0"/>
              <a:t>An optional system for entering midterm and final grades seamlessly from Canvas to Banner.</a:t>
            </a:r>
          </a:p>
          <a:p>
            <a:endParaRPr lang="en-US" dirty="0"/>
          </a:p>
          <a:p>
            <a:r>
              <a:rPr lang="en-US" dirty="0"/>
              <a:t>Login to Faculty Self-Service or SOAR is not required. </a:t>
            </a:r>
          </a:p>
          <a:p>
            <a:endParaRPr lang="en-US" dirty="0"/>
          </a:p>
          <a:p>
            <a:r>
              <a:rPr lang="en-US" dirty="0"/>
              <a:t>Faculty still have the option to enter grades through SOAR or Faculty Self-Service manually if they prefer. </a:t>
            </a:r>
          </a:p>
          <a:p>
            <a:pPr marL="0" indent="0">
              <a:buNone/>
            </a:pPr>
            <a:endParaRPr lang="en-US" dirty="0"/>
          </a:p>
        </p:txBody>
      </p:sp>
    </p:spTree>
    <p:extLst>
      <p:ext uri="{BB962C8B-B14F-4D97-AF65-F5344CB8AC3E}">
        <p14:creationId xmlns:p14="http://schemas.microsoft.com/office/powerpoint/2010/main" val="306833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991AA-2762-4FBF-854B-48C6FD205A40}"/>
              </a:ext>
            </a:extLst>
          </p:cNvPr>
          <p:cNvSpPr>
            <a:spLocks noGrp="1"/>
          </p:cNvSpPr>
          <p:nvPr>
            <p:ph type="title"/>
          </p:nvPr>
        </p:nvSpPr>
        <p:spPr/>
        <p:txBody>
          <a:bodyPr>
            <a:normAutofit/>
          </a:bodyPr>
          <a:lstStyle/>
          <a:p>
            <a:r>
              <a:rPr lang="en-US" dirty="0"/>
              <a:t>Grade Transfer Process</a:t>
            </a:r>
          </a:p>
        </p:txBody>
      </p:sp>
      <p:sp>
        <p:nvSpPr>
          <p:cNvPr id="5" name="Content Placeholder 4">
            <a:extLst>
              <a:ext uri="{FF2B5EF4-FFF2-40B4-BE49-F238E27FC236}">
                <a16:creationId xmlns:a16="http://schemas.microsoft.com/office/drawing/2014/main" id="{34448119-0307-4436-96BC-1C6294E65F34}"/>
              </a:ext>
            </a:extLst>
          </p:cNvPr>
          <p:cNvSpPr>
            <a:spLocks noGrp="1"/>
          </p:cNvSpPr>
          <p:nvPr>
            <p:ph sz="half" idx="1"/>
          </p:nvPr>
        </p:nvSpPr>
        <p:spPr/>
        <p:txBody>
          <a:bodyPr/>
          <a:lstStyle/>
          <a:p>
            <a:pPr marL="0" indent="0">
              <a:buNone/>
            </a:pPr>
            <a:r>
              <a:rPr lang="en-US" dirty="0"/>
              <a:t>After completing grading in the Canvas gradebook, select </a:t>
            </a:r>
            <a:r>
              <a:rPr lang="en-US" b="1" dirty="0"/>
              <a:t>Submit Grades </a:t>
            </a:r>
            <a:r>
              <a:rPr lang="en-US" dirty="0"/>
              <a:t>from the course navigation menu. </a:t>
            </a:r>
          </a:p>
        </p:txBody>
      </p:sp>
      <p:pic>
        <p:nvPicPr>
          <p:cNvPr id="6" name="Content Placeholder 5" descr="Screenshot of the Submit Grades link on the Course Navigation Menu.">
            <a:extLst>
              <a:ext uri="{FF2B5EF4-FFF2-40B4-BE49-F238E27FC236}">
                <a16:creationId xmlns:a16="http://schemas.microsoft.com/office/drawing/2014/main" id="{4D2EFF75-E985-4DDF-831F-19F97307A230}"/>
              </a:ext>
            </a:extLst>
          </p:cNvPr>
          <p:cNvPicPr>
            <a:picLocks noGrp="1" noChangeAspect="1"/>
          </p:cNvPicPr>
          <p:nvPr>
            <p:ph sz="half" idx="2"/>
          </p:nvPr>
        </p:nvPicPr>
        <p:blipFill>
          <a:blip r:embed="rId2"/>
          <a:stretch>
            <a:fillRect/>
          </a:stretch>
        </p:blipFill>
        <p:spPr>
          <a:xfrm>
            <a:off x="5204517" y="1601549"/>
            <a:ext cx="3348217" cy="4277002"/>
          </a:xfrm>
        </p:spPr>
      </p:pic>
    </p:spTree>
    <p:extLst>
      <p:ext uri="{BB962C8B-B14F-4D97-AF65-F5344CB8AC3E}">
        <p14:creationId xmlns:p14="http://schemas.microsoft.com/office/powerpoint/2010/main" val="90780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991AA-2762-4FBF-854B-48C6FD205A40}"/>
              </a:ext>
            </a:extLst>
          </p:cNvPr>
          <p:cNvSpPr>
            <a:spLocks noGrp="1"/>
          </p:cNvSpPr>
          <p:nvPr>
            <p:ph type="title"/>
          </p:nvPr>
        </p:nvSpPr>
        <p:spPr/>
        <p:txBody>
          <a:bodyPr/>
          <a:lstStyle/>
          <a:p>
            <a:r>
              <a:rPr lang="en-US" dirty="0"/>
              <a:t>Grade Transfer II</a:t>
            </a:r>
          </a:p>
        </p:txBody>
      </p:sp>
      <p:sp>
        <p:nvSpPr>
          <p:cNvPr id="2" name="Content Placeholder 1">
            <a:extLst>
              <a:ext uri="{FF2B5EF4-FFF2-40B4-BE49-F238E27FC236}">
                <a16:creationId xmlns:a16="http://schemas.microsoft.com/office/drawing/2014/main" id="{AAD1D32D-E25F-4A54-8C9C-3D6F4F805261}"/>
              </a:ext>
            </a:extLst>
          </p:cNvPr>
          <p:cNvSpPr>
            <a:spLocks noGrp="1"/>
          </p:cNvSpPr>
          <p:nvPr>
            <p:ph sz="half" idx="1"/>
          </p:nvPr>
        </p:nvSpPr>
        <p:spPr>
          <a:xfrm>
            <a:off x="457200" y="1600200"/>
            <a:ext cx="3310403" cy="4525963"/>
          </a:xfrm>
        </p:spPr>
        <p:txBody>
          <a:bodyPr/>
          <a:lstStyle/>
          <a:p>
            <a:pPr marL="0" indent="0">
              <a:buNone/>
            </a:pPr>
            <a:r>
              <a:rPr lang="en-US" dirty="0"/>
              <a:t>Select the </a:t>
            </a:r>
            <a:r>
              <a:rPr lang="en-US" b="1" u="sng" dirty="0"/>
              <a:t>Midterm</a:t>
            </a:r>
            <a:r>
              <a:rPr lang="en-US" dirty="0"/>
              <a:t> or </a:t>
            </a:r>
            <a:r>
              <a:rPr lang="en-US" b="1" u="sng" dirty="0"/>
              <a:t>Final</a:t>
            </a:r>
            <a:r>
              <a:rPr lang="en-US" dirty="0"/>
              <a:t> tab in accordance to the grade being entered.</a:t>
            </a:r>
          </a:p>
        </p:txBody>
      </p:sp>
      <p:pic>
        <p:nvPicPr>
          <p:cNvPr id="7" name="Content Placeholder 6" descr="Screenshot of the Midterm and Final tabs with Midterm selected">
            <a:extLst>
              <a:ext uri="{FF2B5EF4-FFF2-40B4-BE49-F238E27FC236}">
                <a16:creationId xmlns:a16="http://schemas.microsoft.com/office/drawing/2014/main" id="{F7631A5A-3CF9-4C4E-BBCD-610231905646}"/>
              </a:ext>
            </a:extLst>
          </p:cNvPr>
          <p:cNvPicPr>
            <a:picLocks noGrp="1" noChangeAspect="1"/>
          </p:cNvPicPr>
          <p:nvPr>
            <p:ph sz="half" idx="2"/>
          </p:nvPr>
        </p:nvPicPr>
        <p:blipFill>
          <a:blip r:embed="rId2"/>
          <a:stretch>
            <a:fillRect/>
          </a:stretch>
        </p:blipFill>
        <p:spPr>
          <a:xfrm>
            <a:off x="4648202" y="2079385"/>
            <a:ext cx="3911670" cy="2699229"/>
          </a:xfrm>
        </p:spPr>
      </p:pic>
    </p:spTree>
    <p:extLst>
      <p:ext uri="{BB962C8B-B14F-4D97-AF65-F5344CB8AC3E}">
        <p14:creationId xmlns:p14="http://schemas.microsoft.com/office/powerpoint/2010/main" val="11728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7D9E9-3443-4CB6-AA9F-78CAF57828CD}"/>
              </a:ext>
            </a:extLst>
          </p:cNvPr>
          <p:cNvSpPr>
            <a:spLocks noGrp="1"/>
          </p:cNvSpPr>
          <p:nvPr>
            <p:ph type="title"/>
          </p:nvPr>
        </p:nvSpPr>
        <p:spPr/>
        <p:txBody>
          <a:bodyPr/>
          <a:lstStyle/>
          <a:p>
            <a:r>
              <a:rPr lang="en-US" dirty="0"/>
              <a:t>Grade Transfer, III</a:t>
            </a:r>
          </a:p>
        </p:txBody>
      </p:sp>
      <p:sp>
        <p:nvSpPr>
          <p:cNvPr id="5" name="Content Placeholder 4">
            <a:extLst>
              <a:ext uri="{FF2B5EF4-FFF2-40B4-BE49-F238E27FC236}">
                <a16:creationId xmlns:a16="http://schemas.microsoft.com/office/drawing/2014/main" id="{F0A08C3C-E447-410F-AA48-3DD2405FBB04}"/>
              </a:ext>
            </a:extLst>
          </p:cNvPr>
          <p:cNvSpPr>
            <a:spLocks noGrp="1"/>
          </p:cNvSpPr>
          <p:nvPr>
            <p:ph sz="half" idx="1"/>
          </p:nvPr>
        </p:nvSpPr>
        <p:spPr>
          <a:xfrm>
            <a:off x="457200" y="1285660"/>
            <a:ext cx="3496033" cy="4840503"/>
          </a:xfrm>
        </p:spPr>
        <p:txBody>
          <a:bodyPr>
            <a:normAutofit fontScale="85000" lnSpcReduction="20000"/>
          </a:bodyPr>
          <a:lstStyle/>
          <a:p>
            <a:r>
              <a:rPr lang="en-US" dirty="0"/>
              <a:t>The class roster will load, along with the % grade display.</a:t>
            </a:r>
          </a:p>
          <a:p>
            <a:endParaRPr lang="en-US" dirty="0"/>
          </a:p>
          <a:p>
            <a:r>
              <a:rPr lang="en-US" dirty="0"/>
              <a:t>The % grade is obtained from the </a:t>
            </a:r>
            <a:r>
              <a:rPr lang="en-US" b="1" dirty="0"/>
              <a:t>Total </a:t>
            </a:r>
            <a:r>
              <a:rPr lang="en-US" dirty="0"/>
              <a:t>column in the Canvas gradebook.</a:t>
            </a:r>
          </a:p>
          <a:p>
            <a:endParaRPr lang="en-US" dirty="0"/>
          </a:p>
          <a:p>
            <a:r>
              <a:rPr lang="en-US" dirty="0"/>
              <a:t>If letter grades are displayed in the Canvas gradebook, those will be transferred as well. (more about this later)</a:t>
            </a:r>
          </a:p>
        </p:txBody>
      </p:sp>
      <p:pic>
        <p:nvPicPr>
          <p:cNvPr id="8" name="Content Placeholder 7" descr="Screenshot showing the class roster and percent scores transferred from Canvas.">
            <a:extLst>
              <a:ext uri="{FF2B5EF4-FFF2-40B4-BE49-F238E27FC236}">
                <a16:creationId xmlns:a16="http://schemas.microsoft.com/office/drawing/2014/main" id="{DFCB5A15-61F0-423C-8EBC-3E35BA7EB0B3}"/>
              </a:ext>
            </a:extLst>
          </p:cNvPr>
          <p:cNvPicPr>
            <a:picLocks noGrp="1" noChangeAspect="1"/>
          </p:cNvPicPr>
          <p:nvPr>
            <p:ph sz="half" idx="2"/>
          </p:nvPr>
        </p:nvPicPr>
        <p:blipFill>
          <a:blip r:embed="rId2"/>
          <a:stretch>
            <a:fillRect/>
          </a:stretch>
        </p:blipFill>
        <p:spPr>
          <a:xfrm>
            <a:off x="4138556" y="2350071"/>
            <a:ext cx="4754500" cy="2711680"/>
          </a:xfrm>
        </p:spPr>
      </p:pic>
    </p:spTree>
    <p:extLst>
      <p:ext uri="{BB962C8B-B14F-4D97-AF65-F5344CB8AC3E}">
        <p14:creationId xmlns:p14="http://schemas.microsoft.com/office/powerpoint/2010/main" val="257798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7D9E9-3443-4CB6-AA9F-78CAF57828CD}"/>
              </a:ext>
            </a:extLst>
          </p:cNvPr>
          <p:cNvSpPr>
            <a:spLocks noGrp="1"/>
          </p:cNvSpPr>
          <p:nvPr>
            <p:ph type="title"/>
          </p:nvPr>
        </p:nvSpPr>
        <p:spPr/>
        <p:txBody>
          <a:bodyPr/>
          <a:lstStyle/>
          <a:p>
            <a:r>
              <a:rPr lang="en-US" dirty="0"/>
              <a:t>Enter Letter Grades</a:t>
            </a:r>
          </a:p>
        </p:txBody>
      </p:sp>
      <p:sp>
        <p:nvSpPr>
          <p:cNvPr id="5" name="Content Placeholder 4">
            <a:extLst>
              <a:ext uri="{FF2B5EF4-FFF2-40B4-BE49-F238E27FC236}">
                <a16:creationId xmlns:a16="http://schemas.microsoft.com/office/drawing/2014/main" id="{F0A08C3C-E447-410F-AA48-3DD2405FBB04}"/>
              </a:ext>
            </a:extLst>
          </p:cNvPr>
          <p:cNvSpPr>
            <a:spLocks noGrp="1"/>
          </p:cNvSpPr>
          <p:nvPr>
            <p:ph sz="half" idx="1"/>
          </p:nvPr>
        </p:nvSpPr>
        <p:spPr>
          <a:xfrm>
            <a:off x="457200" y="1285660"/>
            <a:ext cx="3496033" cy="4840503"/>
          </a:xfrm>
        </p:spPr>
        <p:txBody>
          <a:bodyPr>
            <a:normAutofit fontScale="85000" lnSpcReduction="20000"/>
          </a:bodyPr>
          <a:lstStyle/>
          <a:p>
            <a:r>
              <a:rPr lang="en-US" dirty="0"/>
              <a:t>The class roster will load, along with the % grade display.</a:t>
            </a:r>
          </a:p>
          <a:p>
            <a:endParaRPr lang="en-US" dirty="0"/>
          </a:p>
          <a:p>
            <a:r>
              <a:rPr lang="en-US" dirty="0"/>
              <a:t>The % grade is obtained from the </a:t>
            </a:r>
            <a:r>
              <a:rPr lang="en-US" b="1" dirty="0"/>
              <a:t>Total </a:t>
            </a:r>
            <a:r>
              <a:rPr lang="en-US" dirty="0"/>
              <a:t>column in the Canvas gradebook.</a:t>
            </a:r>
          </a:p>
          <a:p>
            <a:endParaRPr lang="en-US" dirty="0"/>
          </a:p>
          <a:p>
            <a:r>
              <a:rPr lang="en-US" dirty="0"/>
              <a:t>If letter grades are displayed in the Canvas gradebook, those will be transferred as well. </a:t>
            </a:r>
            <a:r>
              <a:rPr lang="en-US" b="1" i="1" dirty="0"/>
              <a:t>(more about this later)</a:t>
            </a:r>
          </a:p>
        </p:txBody>
      </p:sp>
      <p:pic>
        <p:nvPicPr>
          <p:cNvPr id="7" name="Content Placeholder 6" descr="Screenshot showing the field where letter grades are manually added">
            <a:extLst>
              <a:ext uri="{FF2B5EF4-FFF2-40B4-BE49-F238E27FC236}">
                <a16:creationId xmlns:a16="http://schemas.microsoft.com/office/drawing/2014/main" id="{C42B1D8A-AABE-4698-9A48-6E623513F7D1}"/>
              </a:ext>
            </a:extLst>
          </p:cNvPr>
          <p:cNvPicPr>
            <a:picLocks noGrp="1" noChangeAspect="1"/>
          </p:cNvPicPr>
          <p:nvPr>
            <p:ph sz="half" idx="2"/>
          </p:nvPr>
        </p:nvPicPr>
        <p:blipFill>
          <a:blip r:embed="rId2"/>
          <a:stretch>
            <a:fillRect/>
          </a:stretch>
        </p:blipFill>
        <p:spPr>
          <a:xfrm>
            <a:off x="4028736" y="2172849"/>
            <a:ext cx="4658064" cy="2656679"/>
          </a:xfrm>
        </p:spPr>
      </p:pic>
    </p:spTree>
    <p:extLst>
      <p:ext uri="{BB962C8B-B14F-4D97-AF65-F5344CB8AC3E}">
        <p14:creationId xmlns:p14="http://schemas.microsoft.com/office/powerpoint/2010/main" val="315520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EBF2-5DD5-4603-89F4-ED59D12D40CC}"/>
              </a:ext>
            </a:extLst>
          </p:cNvPr>
          <p:cNvSpPr>
            <a:spLocks noGrp="1"/>
          </p:cNvSpPr>
          <p:nvPr>
            <p:ph type="title"/>
          </p:nvPr>
        </p:nvSpPr>
        <p:spPr/>
        <p:txBody>
          <a:bodyPr/>
          <a:lstStyle/>
          <a:p>
            <a:r>
              <a:rPr lang="en-US" dirty="0"/>
              <a:t>Edit</a:t>
            </a:r>
          </a:p>
        </p:txBody>
      </p:sp>
      <p:sp>
        <p:nvSpPr>
          <p:cNvPr id="3" name="Content Placeholder 2">
            <a:extLst>
              <a:ext uri="{FF2B5EF4-FFF2-40B4-BE49-F238E27FC236}">
                <a16:creationId xmlns:a16="http://schemas.microsoft.com/office/drawing/2014/main" id="{81376756-DDBB-4284-A965-548B6218732B}"/>
              </a:ext>
            </a:extLst>
          </p:cNvPr>
          <p:cNvSpPr>
            <a:spLocks noGrp="1"/>
          </p:cNvSpPr>
          <p:nvPr>
            <p:ph sz="half" idx="1"/>
          </p:nvPr>
        </p:nvSpPr>
        <p:spPr/>
        <p:txBody>
          <a:bodyPr>
            <a:normAutofit fontScale="92500" lnSpcReduction="20000"/>
          </a:bodyPr>
          <a:lstStyle/>
          <a:p>
            <a:r>
              <a:rPr lang="en-US" dirty="0"/>
              <a:t>Faculty are able to override a transferred letter grade. Simply enter the desired grade in the box. </a:t>
            </a:r>
          </a:p>
          <a:p>
            <a:pPr lvl="1"/>
            <a:r>
              <a:rPr lang="en-US" dirty="0"/>
              <a:t>Example: a student score is very close to the next letter grade, so you round up and assign the higher grade.</a:t>
            </a:r>
          </a:p>
          <a:p>
            <a:pPr marL="457200" lvl="1" indent="0">
              <a:buNone/>
            </a:pPr>
            <a:endParaRPr lang="en-US" dirty="0"/>
          </a:p>
          <a:p>
            <a:pPr marL="57150" indent="0">
              <a:buNone/>
            </a:pPr>
            <a:r>
              <a:rPr lang="en-US" b="1" i="1" dirty="0"/>
              <a:t>No letter grades? More about that later.</a:t>
            </a:r>
          </a:p>
        </p:txBody>
      </p:sp>
      <p:pic>
        <p:nvPicPr>
          <p:cNvPr id="8" name="Content Placeholder 7" descr="Screenshot highlighting where instructors would edit a letter grade">
            <a:extLst>
              <a:ext uri="{FF2B5EF4-FFF2-40B4-BE49-F238E27FC236}">
                <a16:creationId xmlns:a16="http://schemas.microsoft.com/office/drawing/2014/main" id="{98C08CAD-EFF1-462A-8C49-17DDDA97C9E7}"/>
              </a:ext>
            </a:extLst>
          </p:cNvPr>
          <p:cNvPicPr>
            <a:picLocks noGrp="1" noChangeAspect="1"/>
          </p:cNvPicPr>
          <p:nvPr>
            <p:ph sz="half" idx="2"/>
          </p:nvPr>
        </p:nvPicPr>
        <p:blipFill>
          <a:blip r:embed="rId2"/>
          <a:stretch>
            <a:fillRect/>
          </a:stretch>
        </p:blipFill>
        <p:spPr>
          <a:xfrm>
            <a:off x="4648200" y="2711494"/>
            <a:ext cx="4038600" cy="2303374"/>
          </a:xfrm>
        </p:spPr>
      </p:pic>
    </p:spTree>
    <p:extLst>
      <p:ext uri="{BB962C8B-B14F-4D97-AF65-F5344CB8AC3E}">
        <p14:creationId xmlns:p14="http://schemas.microsoft.com/office/powerpoint/2010/main" val="93970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ible SVCC PowerPoint Template.potm" id="{D2167ACE-D309-4CCC-85FB-C7424A45EDF2}" vid="{1200DA53-AC0C-4F2D-BB50-ED502DFFE14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SVCC PowerPoint Template.potm" id="{D2167ACE-D309-4CCC-85FB-C7424A45EDF2}" vid="{C3AE1E33-45C6-4BC0-8DE6-8E7595D459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 SVCC PowerPoint Template</Template>
  <TotalTime>632</TotalTime>
  <Words>1081</Words>
  <Application>Microsoft Office PowerPoint</Application>
  <PresentationFormat>On-screen Show (4:3)</PresentationFormat>
  <Paragraphs>152</Paragraphs>
  <Slides>28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Custom Design</vt:lpstr>
      <vt:lpstr> </vt:lpstr>
      <vt:lpstr>Objectives</vt:lpstr>
      <vt:lpstr>Overview</vt:lpstr>
      <vt:lpstr>LPT Grade Transfer</vt:lpstr>
      <vt:lpstr>Grade Transfer Process</vt:lpstr>
      <vt:lpstr>Grade Transfer II</vt:lpstr>
      <vt:lpstr>Grade Transfer, III</vt:lpstr>
      <vt:lpstr>Enter Letter Grades</vt:lpstr>
      <vt:lpstr>Edit</vt:lpstr>
      <vt:lpstr>Edit, II</vt:lpstr>
      <vt:lpstr>Last Attended Date</vt:lpstr>
      <vt:lpstr>I Grades (Final Grades)</vt:lpstr>
      <vt:lpstr>Submit</vt:lpstr>
      <vt:lpstr>Submit, continued</vt:lpstr>
      <vt:lpstr>Submission Errors</vt:lpstr>
      <vt:lpstr>Adjust Canvas Settings for Ease of use</vt:lpstr>
      <vt:lpstr>Add a Grading Scheme</vt:lpstr>
      <vt:lpstr>Select Grading Scheme</vt:lpstr>
      <vt:lpstr>Select Grading Scheme, continued</vt:lpstr>
      <vt:lpstr>Select Grading Scheme, Selections</vt:lpstr>
      <vt:lpstr>Available Grading Schemes</vt:lpstr>
      <vt:lpstr>More Available Grading Schemes</vt:lpstr>
      <vt:lpstr>Grading Scheme Options</vt:lpstr>
      <vt:lpstr>Final Grade Override</vt:lpstr>
      <vt:lpstr>Enable Final Grade Override in a Course</vt:lpstr>
      <vt:lpstr>Canvas Tutorials</vt:lpstr>
      <vt:lpstr>Grading Scheme Resources</vt:lpstr>
      <vt:lpstr>Final Grade Override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Multimedia, Session 7</dc:title>
  <dc:creator>Robin Fisch</dc:creator>
  <cp:lastModifiedBy>Robin Fisch</cp:lastModifiedBy>
  <cp:revision>51</cp:revision>
  <dcterms:created xsi:type="dcterms:W3CDTF">2021-11-04T13:53:49Z</dcterms:created>
  <dcterms:modified xsi:type="dcterms:W3CDTF">2022-10-20T21:32:32Z</dcterms:modified>
</cp:coreProperties>
</file>